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56" r:id="rId7"/>
    <p:sldId id="27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Intro Rust Base Shade" panose="020B0604020202020204" charset="0"/>
      <p:regular r:id="rId17"/>
    </p:embeddedFont>
    <p:embeddedFont>
      <p:font typeface="Open Sauce" panose="020B0604020202020204" charset="0"/>
      <p:regular r:id="rId18"/>
    </p:embeddedFont>
    <p:embeddedFont>
      <p:font typeface="Open Sauce Bold" panose="020B0604020202020204" charset="0"/>
      <p:regular r:id="rId19"/>
    </p:embeddedFont>
    <p:embeddedFont>
      <p:font typeface="Quicksand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002855"/>
    <a:srgbClr val="2064A1"/>
    <a:srgbClr val="F48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3655A5-A17C-4A42-8F4D-486784664723}" v="101" dt="2025-01-09T17:16:58.0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Young" userId="15bba724-7131-4381-b21b-449a9f2a8fbf" providerId="ADAL" clId="{6E3655A5-A17C-4A42-8F4D-486784664723}"/>
    <pc:docChg chg="undo redo custSel addSld delSld modSld sldOrd">
      <pc:chgData name="Stephanie Young" userId="15bba724-7131-4381-b21b-449a9f2a8fbf" providerId="ADAL" clId="{6E3655A5-A17C-4A42-8F4D-486784664723}" dt="2025-01-09T17:16:58.011" v="1468"/>
      <pc:docMkLst>
        <pc:docMk/>
      </pc:docMkLst>
      <pc:sldChg chg="addSp delSp modSp mod">
        <pc:chgData name="Stephanie Young" userId="15bba724-7131-4381-b21b-449a9f2a8fbf" providerId="ADAL" clId="{6E3655A5-A17C-4A42-8F4D-486784664723}" dt="2025-01-09T17:16:39.654" v="1460"/>
        <pc:sldMkLst>
          <pc:docMk/>
          <pc:sldMk cId="0" sldId="256"/>
        </pc:sldMkLst>
        <pc:spChg chg="add mod ord">
          <ac:chgData name="Stephanie Young" userId="15bba724-7131-4381-b21b-449a9f2a8fbf" providerId="ADAL" clId="{6E3655A5-A17C-4A42-8F4D-486784664723}" dt="2025-01-07T20:27:08.344" v="361" actId="20577"/>
          <ac:spMkLst>
            <pc:docMk/>
            <pc:sldMk cId="0" sldId="256"/>
            <ac:spMk id="4" creationId="{057C07A0-01A4-204F-7B06-4C116A31DAAB}"/>
          </ac:spMkLst>
        </pc:spChg>
        <pc:spChg chg="add mod ord">
          <ac:chgData name="Stephanie Young" userId="15bba724-7131-4381-b21b-449a9f2a8fbf" providerId="ADAL" clId="{6E3655A5-A17C-4A42-8F4D-486784664723}" dt="2025-01-09T17:10:40.780" v="1347" actId="14100"/>
          <ac:spMkLst>
            <pc:docMk/>
            <pc:sldMk cId="0" sldId="256"/>
            <ac:spMk id="5" creationId="{64CDA4D2-FD82-A713-6370-EB780EB54F33}"/>
          </ac:spMkLst>
        </pc:spChg>
        <pc:spChg chg="add mod ord">
          <ac:chgData name="Stephanie Young" userId="15bba724-7131-4381-b21b-449a9f2a8fbf" providerId="ADAL" clId="{6E3655A5-A17C-4A42-8F4D-486784664723}" dt="2025-01-07T19:26:29.094" v="326" actId="164"/>
          <ac:spMkLst>
            <pc:docMk/>
            <pc:sldMk cId="0" sldId="256"/>
            <ac:spMk id="6" creationId="{6E729C22-3139-462E-3BC4-F03B4D3A3E36}"/>
          </ac:spMkLst>
        </pc:spChg>
        <pc:spChg chg="add mod">
          <ac:chgData name="Stephanie Young" userId="15bba724-7131-4381-b21b-449a9f2a8fbf" providerId="ADAL" clId="{6E3655A5-A17C-4A42-8F4D-486784664723}" dt="2025-01-07T19:26:29.094" v="326" actId="164"/>
          <ac:spMkLst>
            <pc:docMk/>
            <pc:sldMk cId="0" sldId="256"/>
            <ac:spMk id="8" creationId="{12BBA364-C336-09AC-E51A-5849BD86A7E8}"/>
          </ac:spMkLst>
        </pc:spChg>
        <pc:spChg chg="mod">
          <ac:chgData name="Stephanie Young" userId="15bba724-7131-4381-b21b-449a9f2a8fbf" providerId="ADAL" clId="{6E3655A5-A17C-4A42-8F4D-486784664723}" dt="2025-01-09T16:42:11.765" v="937"/>
          <ac:spMkLst>
            <pc:docMk/>
            <pc:sldMk cId="0" sldId="256"/>
            <ac:spMk id="21" creationId="{6600C81B-CF3F-9201-9EB3-9180AF282DBB}"/>
          </ac:spMkLst>
        </pc:spChg>
        <pc:spChg chg="mod">
          <ac:chgData name="Stephanie Young" userId="15bba724-7131-4381-b21b-449a9f2a8fbf" providerId="ADAL" clId="{6E3655A5-A17C-4A42-8F4D-486784664723}" dt="2025-01-09T16:42:11.765" v="937"/>
          <ac:spMkLst>
            <pc:docMk/>
            <pc:sldMk cId="0" sldId="256"/>
            <ac:spMk id="22" creationId="{7A092A29-489A-CE8B-CFC4-1F2DC0E1CB99}"/>
          </ac:spMkLst>
        </pc:spChg>
        <pc:spChg chg="add mod">
          <ac:chgData name="Stephanie Young" userId="15bba724-7131-4381-b21b-449a9f2a8fbf" providerId="ADAL" clId="{6E3655A5-A17C-4A42-8F4D-486784664723}" dt="2025-01-09T17:14:10.502" v="1416"/>
          <ac:spMkLst>
            <pc:docMk/>
            <pc:sldMk cId="0" sldId="256"/>
            <ac:spMk id="23" creationId="{AE687C2E-8BE6-C76A-1B51-98A7BABD218F}"/>
          </ac:spMkLst>
        </pc:spChg>
        <pc:spChg chg="add mod">
          <ac:chgData name="Stephanie Young" userId="15bba724-7131-4381-b21b-449a9f2a8fbf" providerId="ADAL" clId="{6E3655A5-A17C-4A42-8F4D-486784664723}" dt="2025-01-09T17:16:39.654" v="1460"/>
          <ac:spMkLst>
            <pc:docMk/>
            <pc:sldMk cId="0" sldId="256"/>
            <ac:spMk id="24" creationId="{7407D8E0-37E2-48D0-FDF4-F5099AF36A95}"/>
          </ac:spMkLst>
        </pc:spChg>
        <pc:spChg chg="add del mod">
          <ac:chgData name="Stephanie Young" userId="15bba724-7131-4381-b21b-449a9f2a8fbf" providerId="ADAL" clId="{6E3655A5-A17C-4A42-8F4D-486784664723}" dt="2025-01-09T16:41:06.526" v="921" actId="478"/>
          <ac:spMkLst>
            <pc:docMk/>
            <pc:sldMk cId="0" sldId="256"/>
            <ac:spMk id="26" creationId="{AB6D4730-0275-84EF-DC73-6CE11CF20A2F}"/>
          </ac:spMkLst>
        </pc:spChg>
        <pc:spChg chg="add del mod">
          <ac:chgData name="Stephanie Young" userId="15bba724-7131-4381-b21b-449a9f2a8fbf" providerId="ADAL" clId="{6E3655A5-A17C-4A42-8F4D-486784664723}" dt="2025-01-09T16:41:06.526" v="921" actId="478"/>
          <ac:spMkLst>
            <pc:docMk/>
            <pc:sldMk cId="0" sldId="256"/>
            <ac:spMk id="27" creationId="{5D22E77B-A61A-C0A0-1FF1-12338BAAC28D}"/>
          </ac:spMkLst>
        </pc:spChg>
        <pc:spChg chg="mod">
          <ac:chgData name="Stephanie Young" userId="15bba724-7131-4381-b21b-449a9f2a8fbf" providerId="ADAL" clId="{6E3655A5-A17C-4A42-8F4D-486784664723}" dt="2025-01-07T19:28:12.820" v="345" actId="1076"/>
          <ac:spMkLst>
            <pc:docMk/>
            <pc:sldMk cId="0" sldId="256"/>
            <ac:spMk id="65" creationId="{FCDCEC79-26EC-499E-05F0-58536B9E3383}"/>
          </ac:spMkLst>
        </pc:spChg>
        <pc:spChg chg="mod">
          <ac:chgData name="Stephanie Young" userId="15bba724-7131-4381-b21b-449a9f2a8fbf" providerId="ADAL" clId="{6E3655A5-A17C-4A42-8F4D-486784664723}" dt="2025-01-07T19:18:25.002" v="169" actId="165"/>
          <ac:spMkLst>
            <pc:docMk/>
            <pc:sldMk cId="0" sldId="256"/>
            <ac:spMk id="69" creationId="{F201FDFC-008A-081A-998C-DAA7879BAB3B}"/>
          </ac:spMkLst>
        </pc:spChg>
        <pc:spChg chg="mod">
          <ac:chgData name="Stephanie Young" userId="15bba724-7131-4381-b21b-449a9f2a8fbf" providerId="ADAL" clId="{6E3655A5-A17C-4A42-8F4D-486784664723}" dt="2025-01-07T19:18:25.002" v="169" actId="165"/>
          <ac:spMkLst>
            <pc:docMk/>
            <pc:sldMk cId="0" sldId="256"/>
            <ac:spMk id="70" creationId="{B12B4D93-1658-A4CB-87B3-14212E3323C0}"/>
          </ac:spMkLst>
        </pc:spChg>
        <pc:spChg chg="mod topLvl">
          <ac:chgData name="Stephanie Young" userId="15bba724-7131-4381-b21b-449a9f2a8fbf" providerId="ADAL" clId="{6E3655A5-A17C-4A42-8F4D-486784664723}" dt="2025-01-07T19:26:29.094" v="326" actId="164"/>
          <ac:spMkLst>
            <pc:docMk/>
            <pc:sldMk cId="0" sldId="256"/>
            <ac:spMk id="74" creationId="{19691BF2-0FBF-F308-E801-E802E449CCBB}"/>
          </ac:spMkLst>
        </pc:spChg>
        <pc:spChg chg="add mod topLvl">
          <ac:chgData name="Stephanie Young" userId="15bba724-7131-4381-b21b-449a9f2a8fbf" providerId="ADAL" clId="{6E3655A5-A17C-4A42-8F4D-486784664723}" dt="2025-01-09T17:10:43.874" v="1349" actId="1035"/>
          <ac:spMkLst>
            <pc:docMk/>
            <pc:sldMk cId="0" sldId="256"/>
            <ac:spMk id="87" creationId="{A045D76F-E4C3-15D6-1D0B-42BECDA824C8}"/>
          </ac:spMkLst>
        </pc:spChg>
        <pc:spChg chg="mod ord topLvl">
          <ac:chgData name="Stephanie Young" userId="15bba724-7131-4381-b21b-449a9f2a8fbf" providerId="ADAL" clId="{6E3655A5-A17C-4A42-8F4D-486784664723}" dt="2025-01-09T17:10:34.285" v="1346" actId="14100"/>
          <ac:spMkLst>
            <pc:docMk/>
            <pc:sldMk cId="0" sldId="256"/>
            <ac:spMk id="90" creationId="{F811CCB4-EB05-7024-71E7-59002AFA89C8}"/>
          </ac:spMkLst>
        </pc:spChg>
        <pc:spChg chg="mod topLvl">
          <ac:chgData name="Stephanie Young" userId="15bba724-7131-4381-b21b-449a9f2a8fbf" providerId="ADAL" clId="{6E3655A5-A17C-4A42-8F4D-486784664723}" dt="2025-01-07T19:28:26.625" v="356" actId="1037"/>
          <ac:spMkLst>
            <pc:docMk/>
            <pc:sldMk cId="0" sldId="256"/>
            <ac:spMk id="91" creationId="{7FBEB384-6817-566C-0078-802C1620C3C2}"/>
          </ac:spMkLst>
        </pc:spChg>
        <pc:spChg chg="mod topLvl">
          <ac:chgData name="Stephanie Young" userId="15bba724-7131-4381-b21b-449a9f2a8fbf" providerId="ADAL" clId="{6E3655A5-A17C-4A42-8F4D-486784664723}" dt="2025-01-07T20:36:49.524" v="559" actId="20577"/>
          <ac:spMkLst>
            <pc:docMk/>
            <pc:sldMk cId="0" sldId="256"/>
            <ac:spMk id="102" creationId="{5C13FDEE-E1A0-530D-A6EE-376FBCA7640B}"/>
          </ac:spMkLst>
        </pc:spChg>
        <pc:spChg chg="mod">
          <ac:chgData name="Stephanie Young" userId="15bba724-7131-4381-b21b-449a9f2a8fbf" providerId="ADAL" clId="{6E3655A5-A17C-4A42-8F4D-486784664723}" dt="2025-01-07T19:20:06.771" v="200" actId="207"/>
          <ac:spMkLst>
            <pc:docMk/>
            <pc:sldMk cId="0" sldId="256"/>
            <ac:spMk id="104" creationId="{0B01C702-1507-DA2B-0B4F-B60807B3BD73}"/>
          </ac:spMkLst>
        </pc:spChg>
        <pc:grpChg chg="add mod">
          <ac:chgData name="Stephanie Young" userId="15bba724-7131-4381-b21b-449a9f2a8fbf" providerId="ADAL" clId="{6E3655A5-A17C-4A42-8F4D-486784664723}" dt="2025-01-09T16:42:11.765" v="937"/>
          <ac:grpSpMkLst>
            <pc:docMk/>
            <pc:sldMk cId="0" sldId="256"/>
            <ac:grpSpMk id="3" creationId="{2744F639-614F-4A02-40AA-C0ADEE054E18}"/>
          </ac:grpSpMkLst>
        </pc:grpChg>
        <pc:grpChg chg="add mod">
          <ac:chgData name="Stephanie Young" userId="15bba724-7131-4381-b21b-449a9f2a8fbf" providerId="ADAL" clId="{6E3655A5-A17C-4A42-8F4D-486784664723}" dt="2025-01-09T17:08:44.842" v="1281" actId="1038"/>
          <ac:grpSpMkLst>
            <pc:docMk/>
            <pc:sldMk cId="0" sldId="256"/>
            <ac:grpSpMk id="19" creationId="{C06272F0-60B7-3656-CAFA-B43DD4420E4B}"/>
          </ac:grpSpMkLst>
        </pc:grpChg>
        <pc:grpChg chg="add mod">
          <ac:chgData name="Stephanie Young" userId="15bba724-7131-4381-b21b-449a9f2a8fbf" providerId="ADAL" clId="{6E3655A5-A17C-4A42-8F4D-486784664723}" dt="2025-01-09T17:11:35.298" v="1361" actId="1036"/>
          <ac:grpSpMkLst>
            <pc:docMk/>
            <pc:sldMk cId="0" sldId="256"/>
            <ac:grpSpMk id="20" creationId="{D90C215E-A1EA-7156-C069-AC3436A54172}"/>
          </ac:grpSpMkLst>
        </pc:grpChg>
        <pc:grpChg chg="mod">
          <ac:chgData name="Stephanie Young" userId="15bba724-7131-4381-b21b-449a9f2a8fbf" providerId="ADAL" clId="{6E3655A5-A17C-4A42-8F4D-486784664723}" dt="2025-01-07T19:26:19.153" v="325" actId="164"/>
          <ac:grpSpMkLst>
            <pc:docMk/>
            <pc:sldMk cId="0" sldId="256"/>
            <ac:grpSpMk id="62" creationId="{0DF9D631-3107-68E6-FB90-C0C048F7B5D4}"/>
          </ac:grpSpMkLst>
        </pc:grpChg>
        <pc:grpChg chg="mod topLvl">
          <ac:chgData name="Stephanie Young" userId="15bba724-7131-4381-b21b-449a9f2a8fbf" providerId="ADAL" clId="{6E3655A5-A17C-4A42-8F4D-486784664723}" dt="2025-01-07T19:26:29.094" v="326" actId="164"/>
          <ac:grpSpMkLst>
            <pc:docMk/>
            <pc:sldMk cId="0" sldId="256"/>
            <ac:grpSpMk id="68" creationId="{EA0EF83E-8307-3E8B-F885-B19798481AD0}"/>
          </ac:grpSpMkLst>
        </pc:grpChg>
        <pc:grpChg chg="mod">
          <ac:chgData name="Stephanie Young" userId="15bba724-7131-4381-b21b-449a9f2a8fbf" providerId="ADAL" clId="{6E3655A5-A17C-4A42-8F4D-486784664723}" dt="2025-01-07T19:26:19.153" v="325" actId="164"/>
          <ac:grpSpMkLst>
            <pc:docMk/>
            <pc:sldMk cId="0" sldId="256"/>
            <ac:grpSpMk id="75" creationId="{54715F90-45B7-44F1-5962-4E01DF56DCCF}"/>
          </ac:grpSpMkLst>
        </pc:grpChg>
        <pc:graphicFrameChg chg="add mod modGraphic">
          <ac:chgData name="Stephanie Young" userId="15bba724-7131-4381-b21b-449a9f2a8fbf" providerId="ADAL" clId="{6E3655A5-A17C-4A42-8F4D-486784664723}" dt="2025-01-09T17:10:46.526" v="1352" actId="1035"/>
          <ac:graphicFrameMkLst>
            <pc:docMk/>
            <pc:sldMk cId="0" sldId="256"/>
            <ac:graphicFrameMk id="18" creationId="{C785009F-C320-3840-E508-A1C78C6B9C00}"/>
          </ac:graphicFrameMkLst>
        </pc:graphicFrameChg>
        <pc:picChg chg="mod">
          <ac:chgData name="Stephanie Young" userId="15bba724-7131-4381-b21b-449a9f2a8fbf" providerId="ADAL" clId="{6E3655A5-A17C-4A42-8F4D-486784664723}" dt="2025-01-09T16:42:11.765" v="937"/>
          <ac:picMkLst>
            <pc:docMk/>
            <pc:sldMk cId="0" sldId="256"/>
            <ac:picMk id="7" creationId="{CDA4B259-C6C4-3956-1571-92A57F55F052}"/>
          </ac:picMkLst>
        </pc:picChg>
        <pc:picChg chg="add del mod modCrop">
          <ac:chgData name="Stephanie Young" userId="15bba724-7131-4381-b21b-449a9f2a8fbf" providerId="ADAL" clId="{6E3655A5-A17C-4A42-8F4D-486784664723}" dt="2025-01-09T16:41:06.526" v="921" actId="478"/>
          <ac:picMkLst>
            <pc:docMk/>
            <pc:sldMk cId="0" sldId="256"/>
            <ac:picMk id="25" creationId="{4EC23461-2FAA-DE53-0F0D-A86820293A37}"/>
          </ac:picMkLst>
        </pc:picChg>
      </pc:sldChg>
      <pc:sldChg chg="add del">
        <pc:chgData name="Stephanie Young" userId="15bba724-7131-4381-b21b-449a9f2a8fbf" providerId="ADAL" clId="{6E3655A5-A17C-4A42-8F4D-486784664723}" dt="2025-01-07T19:13:15.632" v="8" actId="47"/>
        <pc:sldMkLst>
          <pc:docMk/>
          <pc:sldMk cId="0" sldId="257"/>
        </pc:sldMkLst>
      </pc:sldChg>
      <pc:sldChg chg="addSp delSp modSp add del mod">
        <pc:chgData name="Stephanie Young" userId="15bba724-7131-4381-b21b-449a9f2a8fbf" providerId="ADAL" clId="{6E3655A5-A17C-4A42-8F4D-486784664723}" dt="2025-01-09T17:11:11.972" v="1355" actId="47"/>
        <pc:sldMkLst>
          <pc:docMk/>
          <pc:sldMk cId="2693062458" sldId="257"/>
        </pc:sldMkLst>
        <pc:spChg chg="mod">
          <ac:chgData name="Stephanie Young" userId="15bba724-7131-4381-b21b-449a9f2a8fbf" providerId="ADAL" clId="{6E3655A5-A17C-4A42-8F4D-486784664723}" dt="2025-01-09T16:42:13.381" v="938"/>
          <ac:spMkLst>
            <pc:docMk/>
            <pc:sldMk cId="2693062458" sldId="257"/>
            <ac:spMk id="21" creationId="{EF25D36D-0D14-3F30-84D5-26D4116A7AE2}"/>
          </ac:spMkLst>
        </pc:spChg>
        <pc:spChg chg="mod">
          <ac:chgData name="Stephanie Young" userId="15bba724-7131-4381-b21b-449a9f2a8fbf" providerId="ADAL" clId="{6E3655A5-A17C-4A42-8F4D-486784664723}" dt="2025-01-09T16:42:13.381" v="938"/>
          <ac:spMkLst>
            <pc:docMk/>
            <pc:sldMk cId="2693062458" sldId="257"/>
            <ac:spMk id="22" creationId="{5DECEFFE-2C2D-C04F-1A88-6C31DF4C9731}"/>
          </ac:spMkLst>
        </pc:spChg>
        <pc:spChg chg="del">
          <ac:chgData name="Stephanie Young" userId="15bba724-7131-4381-b21b-449a9f2a8fbf" providerId="ADAL" clId="{6E3655A5-A17C-4A42-8F4D-486784664723}" dt="2025-01-09T16:41:10.652" v="922" actId="478"/>
          <ac:spMkLst>
            <pc:docMk/>
            <pc:sldMk cId="2693062458" sldId="257"/>
            <ac:spMk id="26" creationId="{526A9C3D-5523-A69A-61A1-6F24FFF0D8BA}"/>
          </ac:spMkLst>
        </pc:spChg>
        <pc:spChg chg="del">
          <ac:chgData name="Stephanie Young" userId="15bba724-7131-4381-b21b-449a9f2a8fbf" providerId="ADAL" clId="{6E3655A5-A17C-4A42-8F4D-486784664723}" dt="2025-01-09T16:41:10.652" v="922" actId="478"/>
          <ac:spMkLst>
            <pc:docMk/>
            <pc:sldMk cId="2693062458" sldId="257"/>
            <ac:spMk id="27" creationId="{08045CAC-586E-5D65-4C87-5E8F16E2B039}"/>
          </ac:spMkLst>
        </pc:spChg>
        <pc:spChg chg="mod">
          <ac:chgData name="Stephanie Young" userId="15bba724-7131-4381-b21b-449a9f2a8fbf" providerId="ADAL" clId="{6E3655A5-A17C-4A42-8F4D-486784664723}" dt="2025-01-09T16:21:17.179" v="571" actId="20577"/>
          <ac:spMkLst>
            <pc:docMk/>
            <pc:sldMk cId="2693062458" sldId="257"/>
            <ac:spMk id="87" creationId="{88DC7474-95CE-017A-2497-A10072EB57B1}"/>
          </ac:spMkLst>
        </pc:spChg>
        <pc:grpChg chg="add mod">
          <ac:chgData name="Stephanie Young" userId="15bba724-7131-4381-b21b-449a9f2a8fbf" providerId="ADAL" clId="{6E3655A5-A17C-4A42-8F4D-486784664723}" dt="2025-01-09T16:42:13.381" v="938"/>
          <ac:grpSpMkLst>
            <pc:docMk/>
            <pc:sldMk cId="2693062458" sldId="257"/>
            <ac:grpSpMk id="3" creationId="{2A1B1F54-45CE-5BEA-E36B-35FD23843270}"/>
          </ac:grpSpMkLst>
        </pc:grpChg>
        <pc:picChg chg="mod">
          <ac:chgData name="Stephanie Young" userId="15bba724-7131-4381-b21b-449a9f2a8fbf" providerId="ADAL" clId="{6E3655A5-A17C-4A42-8F4D-486784664723}" dt="2025-01-09T16:42:13.381" v="938"/>
          <ac:picMkLst>
            <pc:docMk/>
            <pc:sldMk cId="2693062458" sldId="257"/>
            <ac:picMk id="7" creationId="{6453DA02-42EA-00A9-84C1-78282E5E714C}"/>
          </ac:picMkLst>
        </pc:picChg>
        <pc:picChg chg="del mod modCrop">
          <ac:chgData name="Stephanie Young" userId="15bba724-7131-4381-b21b-449a9f2a8fbf" providerId="ADAL" clId="{6E3655A5-A17C-4A42-8F4D-486784664723}" dt="2025-01-09T16:41:10.652" v="922" actId="478"/>
          <ac:picMkLst>
            <pc:docMk/>
            <pc:sldMk cId="2693062458" sldId="257"/>
            <ac:picMk id="25" creationId="{F01C8188-DBB1-19C0-2D1B-ED0656449BE1}"/>
          </ac:picMkLst>
        </pc:picChg>
      </pc:sldChg>
      <pc:sldChg chg="modSp add del mod">
        <pc:chgData name="Stephanie Young" userId="15bba724-7131-4381-b21b-449a9f2a8fbf" providerId="ADAL" clId="{6E3655A5-A17C-4A42-8F4D-486784664723}" dt="2025-01-07T20:36:28.193" v="554"/>
        <pc:sldMkLst>
          <pc:docMk/>
          <pc:sldMk cId="2809451887" sldId="257"/>
        </pc:sldMkLst>
      </pc:sldChg>
      <pc:sldChg chg="add del">
        <pc:chgData name="Stephanie Young" userId="15bba724-7131-4381-b21b-449a9f2a8fbf" providerId="ADAL" clId="{6E3655A5-A17C-4A42-8F4D-486784664723}" dt="2025-01-07T20:36:26.309" v="551"/>
        <pc:sldMkLst>
          <pc:docMk/>
          <pc:sldMk cId="1815679482" sldId="258"/>
        </pc:sldMkLst>
      </pc:sldChg>
      <pc:sldChg chg="addSp delSp modSp add mod ord">
        <pc:chgData name="Stephanie Young" userId="15bba724-7131-4381-b21b-449a9f2a8fbf" providerId="ADAL" clId="{6E3655A5-A17C-4A42-8F4D-486784664723}" dt="2025-01-09T17:16:30.786" v="1456"/>
        <pc:sldMkLst>
          <pc:docMk/>
          <pc:sldMk cId="3424566627" sldId="258"/>
        </pc:sldMkLst>
        <pc:spChg chg="add del mod">
          <ac:chgData name="Stephanie Young" userId="15bba724-7131-4381-b21b-449a9f2a8fbf" providerId="ADAL" clId="{6E3655A5-A17C-4A42-8F4D-486784664723}" dt="2025-01-09T17:16:10.488" v="1448" actId="478"/>
          <ac:spMkLst>
            <pc:docMk/>
            <pc:sldMk cId="3424566627" sldId="258"/>
            <ac:spMk id="3" creationId="{720D5F8D-6F85-A704-DDA8-99DD2D4B2AF4}"/>
          </ac:spMkLst>
        </pc:spChg>
        <pc:spChg chg="mod">
          <ac:chgData name="Stephanie Young" userId="15bba724-7131-4381-b21b-449a9f2a8fbf" providerId="ADAL" clId="{6E3655A5-A17C-4A42-8F4D-486784664723}" dt="2025-01-09T16:26:37.256" v="712" actId="12788"/>
          <ac:spMkLst>
            <pc:docMk/>
            <pc:sldMk cId="3424566627" sldId="258"/>
            <ac:spMk id="5" creationId="{FA8D1848-4431-1A74-46A2-3DC833CFC91A}"/>
          </ac:spMkLst>
        </pc:spChg>
        <pc:spChg chg="add mod">
          <ac:chgData name="Stephanie Young" userId="15bba724-7131-4381-b21b-449a9f2a8fbf" providerId="ADAL" clId="{6E3655A5-A17C-4A42-8F4D-486784664723}" dt="2025-01-09T17:16:30.786" v="1456"/>
          <ac:spMkLst>
            <pc:docMk/>
            <pc:sldMk cId="3424566627" sldId="258"/>
            <ac:spMk id="21" creationId="{42F186D6-7AEF-EF7E-B1AC-7EE1032E6C51}"/>
          </ac:spMkLst>
        </pc:spChg>
        <pc:spChg chg="mod">
          <ac:chgData name="Stephanie Young" userId="15bba724-7131-4381-b21b-449a9f2a8fbf" providerId="ADAL" clId="{6E3655A5-A17C-4A42-8F4D-486784664723}" dt="2025-01-09T16:40:32.649" v="914" actId="164"/>
          <ac:spMkLst>
            <pc:docMk/>
            <pc:sldMk cId="3424566627" sldId="258"/>
            <ac:spMk id="26" creationId="{56A03BB8-1E19-94C0-DE7C-06DE0B54846F}"/>
          </ac:spMkLst>
        </pc:spChg>
        <pc:spChg chg="mod">
          <ac:chgData name="Stephanie Young" userId="15bba724-7131-4381-b21b-449a9f2a8fbf" providerId="ADAL" clId="{6E3655A5-A17C-4A42-8F4D-486784664723}" dt="2025-01-09T16:40:32.649" v="914" actId="164"/>
          <ac:spMkLst>
            <pc:docMk/>
            <pc:sldMk cId="3424566627" sldId="258"/>
            <ac:spMk id="27" creationId="{B6441A8E-B23F-B89F-923B-F1E62196618C}"/>
          </ac:spMkLst>
        </pc:spChg>
        <pc:spChg chg="mod">
          <ac:chgData name="Stephanie Young" userId="15bba724-7131-4381-b21b-449a9f2a8fbf" providerId="ADAL" clId="{6E3655A5-A17C-4A42-8F4D-486784664723}" dt="2025-01-09T16:21:53.105" v="584" actId="20577"/>
          <ac:spMkLst>
            <pc:docMk/>
            <pc:sldMk cId="3424566627" sldId="258"/>
            <ac:spMk id="87" creationId="{D1FC9EAC-FADE-C6A7-05A2-5A7C94297475}"/>
          </ac:spMkLst>
        </pc:spChg>
        <pc:grpChg chg="add mod">
          <ac:chgData name="Stephanie Young" userId="15bba724-7131-4381-b21b-449a9f2a8fbf" providerId="ADAL" clId="{6E3655A5-A17C-4A42-8F4D-486784664723}" dt="2025-01-09T16:40:35.868" v="915" actId="12788"/>
          <ac:grpSpMkLst>
            <pc:docMk/>
            <pc:sldMk cId="3424566627" sldId="258"/>
            <ac:grpSpMk id="7" creationId="{7D09F246-3C9C-0B6F-DFE9-6193A7A1CACA}"/>
          </ac:grpSpMkLst>
        </pc:grpChg>
        <pc:graphicFrameChg chg="mod modGraphic">
          <ac:chgData name="Stephanie Young" userId="15bba724-7131-4381-b21b-449a9f2a8fbf" providerId="ADAL" clId="{6E3655A5-A17C-4A42-8F4D-486784664723}" dt="2025-01-09T16:26:37.256" v="712" actId="12788"/>
          <ac:graphicFrameMkLst>
            <pc:docMk/>
            <pc:sldMk cId="3424566627" sldId="258"/>
            <ac:graphicFrameMk id="18" creationId="{D4600D71-2690-D7E0-811E-9030FB68216E}"/>
          </ac:graphicFrameMkLst>
        </pc:graphicFrameChg>
        <pc:picChg chg="mod modCrop">
          <ac:chgData name="Stephanie Young" userId="15bba724-7131-4381-b21b-449a9f2a8fbf" providerId="ADAL" clId="{6E3655A5-A17C-4A42-8F4D-486784664723}" dt="2025-01-09T16:41:56.744" v="932" actId="732"/>
          <ac:picMkLst>
            <pc:docMk/>
            <pc:sldMk cId="3424566627" sldId="258"/>
            <ac:picMk id="25" creationId="{88126E00-FA94-C69F-056C-0FB675FA43E0}"/>
          </ac:picMkLst>
        </pc:picChg>
      </pc:sldChg>
      <pc:sldChg chg="modSp add del mod">
        <pc:chgData name="Stephanie Young" userId="15bba724-7131-4381-b21b-449a9f2a8fbf" providerId="ADAL" clId="{6E3655A5-A17C-4A42-8F4D-486784664723}" dt="2025-01-07T20:36:25.383" v="549"/>
        <pc:sldMkLst>
          <pc:docMk/>
          <pc:sldMk cId="775916254" sldId="259"/>
        </pc:sldMkLst>
      </pc:sldChg>
      <pc:sldChg chg="add del">
        <pc:chgData name="Stephanie Young" userId="15bba724-7131-4381-b21b-449a9f2a8fbf" providerId="ADAL" clId="{6E3655A5-A17C-4A42-8F4D-486784664723}" dt="2025-01-07T19:13:11.098" v="7" actId="47"/>
        <pc:sldMkLst>
          <pc:docMk/>
          <pc:sldMk cId="2577261602" sldId="259"/>
        </pc:sldMkLst>
      </pc:sldChg>
      <pc:sldChg chg="addSp delSp modSp add mod">
        <pc:chgData name="Stephanie Young" userId="15bba724-7131-4381-b21b-449a9f2a8fbf" providerId="ADAL" clId="{6E3655A5-A17C-4A42-8F4D-486784664723}" dt="2025-01-09T17:16:32.422" v="1457"/>
        <pc:sldMkLst>
          <pc:docMk/>
          <pc:sldMk cId="3122718450" sldId="259"/>
        </pc:sldMkLst>
        <pc:spChg chg="del">
          <ac:chgData name="Stephanie Young" userId="15bba724-7131-4381-b21b-449a9f2a8fbf" providerId="ADAL" clId="{6E3655A5-A17C-4A42-8F4D-486784664723}" dt="2025-01-09T17:16:13.469" v="1449" actId="478"/>
          <ac:spMkLst>
            <pc:docMk/>
            <pc:sldMk cId="3122718450" sldId="259"/>
            <ac:spMk id="3" creationId="{674BFA87-DF7C-4E16-4849-E11B7CCDF072}"/>
          </ac:spMkLst>
        </pc:spChg>
        <pc:spChg chg="mod">
          <ac:chgData name="Stephanie Young" userId="15bba724-7131-4381-b21b-449a9f2a8fbf" providerId="ADAL" clId="{6E3655A5-A17C-4A42-8F4D-486784664723}" dt="2025-01-09T16:42:05.027" v="933"/>
          <ac:spMkLst>
            <pc:docMk/>
            <pc:sldMk cId="3122718450" sldId="259"/>
            <ac:spMk id="22" creationId="{5793F792-1F81-8B1E-540F-B4816340BF2A}"/>
          </ac:spMkLst>
        </pc:spChg>
        <pc:spChg chg="mod">
          <ac:chgData name="Stephanie Young" userId="15bba724-7131-4381-b21b-449a9f2a8fbf" providerId="ADAL" clId="{6E3655A5-A17C-4A42-8F4D-486784664723}" dt="2025-01-09T16:42:05.027" v="933"/>
          <ac:spMkLst>
            <pc:docMk/>
            <pc:sldMk cId="3122718450" sldId="259"/>
            <ac:spMk id="23" creationId="{43E655C4-A081-B997-A6C2-549110A5B898}"/>
          </ac:spMkLst>
        </pc:spChg>
        <pc:spChg chg="add mod">
          <ac:chgData name="Stephanie Young" userId="15bba724-7131-4381-b21b-449a9f2a8fbf" providerId="ADAL" clId="{6E3655A5-A17C-4A42-8F4D-486784664723}" dt="2025-01-09T17:16:32.422" v="1457"/>
          <ac:spMkLst>
            <pc:docMk/>
            <pc:sldMk cId="3122718450" sldId="259"/>
            <ac:spMk id="24" creationId="{A43040F0-1C8A-5E31-3743-8A8B22BC50E8}"/>
          </ac:spMkLst>
        </pc:spChg>
        <pc:spChg chg="del">
          <ac:chgData name="Stephanie Young" userId="15bba724-7131-4381-b21b-449a9f2a8fbf" providerId="ADAL" clId="{6E3655A5-A17C-4A42-8F4D-486784664723}" dt="2025-01-09T16:40:51.771" v="916" actId="478"/>
          <ac:spMkLst>
            <pc:docMk/>
            <pc:sldMk cId="3122718450" sldId="259"/>
            <ac:spMk id="26" creationId="{BF6866DC-D5ED-2505-C822-DC3EADBD36F9}"/>
          </ac:spMkLst>
        </pc:spChg>
        <pc:spChg chg="del">
          <ac:chgData name="Stephanie Young" userId="15bba724-7131-4381-b21b-449a9f2a8fbf" providerId="ADAL" clId="{6E3655A5-A17C-4A42-8F4D-486784664723}" dt="2025-01-09T16:40:51.771" v="916" actId="478"/>
          <ac:spMkLst>
            <pc:docMk/>
            <pc:sldMk cId="3122718450" sldId="259"/>
            <ac:spMk id="27" creationId="{9DE8CBEC-C269-449B-1DA1-6426E67EE5D9}"/>
          </ac:spMkLst>
        </pc:spChg>
        <pc:spChg chg="mod">
          <ac:chgData name="Stephanie Young" userId="15bba724-7131-4381-b21b-449a9f2a8fbf" providerId="ADAL" clId="{6E3655A5-A17C-4A42-8F4D-486784664723}" dt="2025-01-09T16:27:01.015" v="715" actId="20577"/>
          <ac:spMkLst>
            <pc:docMk/>
            <pc:sldMk cId="3122718450" sldId="259"/>
            <ac:spMk id="87" creationId="{9474968A-D8E4-B4F9-F1C2-6126A992C25E}"/>
          </ac:spMkLst>
        </pc:spChg>
        <pc:grpChg chg="add mod">
          <ac:chgData name="Stephanie Young" userId="15bba724-7131-4381-b21b-449a9f2a8fbf" providerId="ADAL" clId="{6E3655A5-A17C-4A42-8F4D-486784664723}" dt="2025-01-09T16:42:05.027" v="933"/>
          <ac:grpSpMkLst>
            <pc:docMk/>
            <pc:sldMk cId="3122718450" sldId="259"/>
            <ac:grpSpMk id="7" creationId="{EF14FB9E-9AEC-F362-3814-AD7459BF1F82}"/>
          </ac:grpSpMkLst>
        </pc:grpChg>
        <pc:picChg chg="mod">
          <ac:chgData name="Stephanie Young" userId="15bba724-7131-4381-b21b-449a9f2a8fbf" providerId="ADAL" clId="{6E3655A5-A17C-4A42-8F4D-486784664723}" dt="2025-01-09T16:42:05.027" v="933"/>
          <ac:picMkLst>
            <pc:docMk/>
            <pc:sldMk cId="3122718450" sldId="259"/>
            <ac:picMk id="21" creationId="{60F875D8-CA9E-B933-C8D4-A41E563D0B90}"/>
          </ac:picMkLst>
        </pc:picChg>
        <pc:picChg chg="del">
          <ac:chgData name="Stephanie Young" userId="15bba724-7131-4381-b21b-449a9f2a8fbf" providerId="ADAL" clId="{6E3655A5-A17C-4A42-8F4D-486784664723}" dt="2025-01-09T16:40:51.771" v="916" actId="478"/>
          <ac:picMkLst>
            <pc:docMk/>
            <pc:sldMk cId="3122718450" sldId="259"/>
            <ac:picMk id="25" creationId="{F88804AC-2CDF-74C2-F167-F530B51C72EB}"/>
          </ac:picMkLst>
        </pc:picChg>
      </pc:sldChg>
      <pc:sldChg chg="addSp delSp modSp add mod">
        <pc:chgData name="Stephanie Young" userId="15bba724-7131-4381-b21b-449a9f2a8fbf" providerId="ADAL" clId="{6E3655A5-A17C-4A42-8F4D-486784664723}" dt="2025-01-09T17:16:34.273" v="1458"/>
        <pc:sldMkLst>
          <pc:docMk/>
          <pc:sldMk cId="270324317" sldId="260"/>
        </pc:sldMkLst>
        <pc:spChg chg="del">
          <ac:chgData name="Stephanie Young" userId="15bba724-7131-4381-b21b-449a9f2a8fbf" providerId="ADAL" clId="{6E3655A5-A17C-4A42-8F4D-486784664723}" dt="2025-01-09T17:16:16.875" v="1450" actId="478"/>
          <ac:spMkLst>
            <pc:docMk/>
            <pc:sldMk cId="270324317" sldId="260"/>
            <ac:spMk id="3" creationId="{589C49EE-DF55-4BAE-A8B8-3A241BAAD1F4}"/>
          </ac:spMkLst>
        </pc:spChg>
        <pc:spChg chg="mod">
          <ac:chgData name="Stephanie Young" userId="15bba724-7131-4381-b21b-449a9f2a8fbf" providerId="ADAL" clId="{6E3655A5-A17C-4A42-8F4D-486784664723}" dt="2025-01-09T16:42:07.429" v="934"/>
          <ac:spMkLst>
            <pc:docMk/>
            <pc:sldMk cId="270324317" sldId="260"/>
            <ac:spMk id="22" creationId="{8CF8317A-6CDC-15B7-1549-D815073AE72E}"/>
          </ac:spMkLst>
        </pc:spChg>
        <pc:spChg chg="mod">
          <ac:chgData name="Stephanie Young" userId="15bba724-7131-4381-b21b-449a9f2a8fbf" providerId="ADAL" clId="{6E3655A5-A17C-4A42-8F4D-486784664723}" dt="2025-01-09T16:42:07.429" v="934"/>
          <ac:spMkLst>
            <pc:docMk/>
            <pc:sldMk cId="270324317" sldId="260"/>
            <ac:spMk id="23" creationId="{F83FCBDE-9565-5F46-9211-271F7D3BA7D1}"/>
          </ac:spMkLst>
        </pc:spChg>
        <pc:spChg chg="add mod">
          <ac:chgData name="Stephanie Young" userId="15bba724-7131-4381-b21b-449a9f2a8fbf" providerId="ADAL" clId="{6E3655A5-A17C-4A42-8F4D-486784664723}" dt="2025-01-09T17:16:34.273" v="1458"/>
          <ac:spMkLst>
            <pc:docMk/>
            <pc:sldMk cId="270324317" sldId="260"/>
            <ac:spMk id="24" creationId="{E77590F4-C542-733E-DB4F-E43FCDA5DB6F}"/>
          </ac:spMkLst>
        </pc:spChg>
        <pc:spChg chg="del">
          <ac:chgData name="Stephanie Young" userId="15bba724-7131-4381-b21b-449a9f2a8fbf" providerId="ADAL" clId="{6E3655A5-A17C-4A42-8F4D-486784664723}" dt="2025-01-09T16:40:54.881" v="917" actId="478"/>
          <ac:spMkLst>
            <pc:docMk/>
            <pc:sldMk cId="270324317" sldId="260"/>
            <ac:spMk id="26" creationId="{6CAE6C84-99DB-8352-8933-AEEED43F16B9}"/>
          </ac:spMkLst>
        </pc:spChg>
        <pc:spChg chg="del">
          <ac:chgData name="Stephanie Young" userId="15bba724-7131-4381-b21b-449a9f2a8fbf" providerId="ADAL" clId="{6E3655A5-A17C-4A42-8F4D-486784664723}" dt="2025-01-09T16:40:54.881" v="917" actId="478"/>
          <ac:spMkLst>
            <pc:docMk/>
            <pc:sldMk cId="270324317" sldId="260"/>
            <ac:spMk id="27" creationId="{D7B58615-AAAB-E1BC-2299-92708D857E46}"/>
          </ac:spMkLst>
        </pc:spChg>
        <pc:spChg chg="mod">
          <ac:chgData name="Stephanie Young" userId="15bba724-7131-4381-b21b-449a9f2a8fbf" providerId="ADAL" clId="{6E3655A5-A17C-4A42-8F4D-486784664723}" dt="2025-01-09T16:27:09.895" v="718" actId="20577"/>
          <ac:spMkLst>
            <pc:docMk/>
            <pc:sldMk cId="270324317" sldId="260"/>
            <ac:spMk id="87" creationId="{AA9D2EB1-E144-1995-E0A9-B8DD8F22C7C5}"/>
          </ac:spMkLst>
        </pc:spChg>
        <pc:grpChg chg="add mod">
          <ac:chgData name="Stephanie Young" userId="15bba724-7131-4381-b21b-449a9f2a8fbf" providerId="ADAL" clId="{6E3655A5-A17C-4A42-8F4D-486784664723}" dt="2025-01-09T16:42:07.429" v="934"/>
          <ac:grpSpMkLst>
            <pc:docMk/>
            <pc:sldMk cId="270324317" sldId="260"/>
            <ac:grpSpMk id="7" creationId="{4D7D3CA9-28C9-B3AF-49BB-74E0C51BC008}"/>
          </ac:grpSpMkLst>
        </pc:grpChg>
        <pc:picChg chg="mod">
          <ac:chgData name="Stephanie Young" userId="15bba724-7131-4381-b21b-449a9f2a8fbf" providerId="ADAL" clId="{6E3655A5-A17C-4A42-8F4D-486784664723}" dt="2025-01-09T16:42:07.429" v="934"/>
          <ac:picMkLst>
            <pc:docMk/>
            <pc:sldMk cId="270324317" sldId="260"/>
            <ac:picMk id="21" creationId="{F10898B9-8091-CB46-7830-386DD1861B97}"/>
          </ac:picMkLst>
        </pc:picChg>
        <pc:picChg chg="del">
          <ac:chgData name="Stephanie Young" userId="15bba724-7131-4381-b21b-449a9f2a8fbf" providerId="ADAL" clId="{6E3655A5-A17C-4A42-8F4D-486784664723}" dt="2025-01-09T16:40:54.881" v="917" actId="478"/>
          <ac:picMkLst>
            <pc:docMk/>
            <pc:sldMk cId="270324317" sldId="260"/>
            <ac:picMk id="25" creationId="{97769AAD-6965-1E41-1B1C-34C5E68B4B1F}"/>
          </ac:picMkLst>
        </pc:picChg>
      </pc:sldChg>
      <pc:sldChg chg="add del">
        <pc:chgData name="Stephanie Young" userId="15bba724-7131-4381-b21b-449a9f2a8fbf" providerId="ADAL" clId="{6E3655A5-A17C-4A42-8F4D-486784664723}" dt="2025-01-07T19:13:10.203" v="6" actId="47"/>
        <pc:sldMkLst>
          <pc:docMk/>
          <pc:sldMk cId="2784582283" sldId="260"/>
        </pc:sldMkLst>
      </pc:sldChg>
      <pc:sldChg chg="modSp add del mod">
        <pc:chgData name="Stephanie Young" userId="15bba724-7131-4381-b21b-449a9f2a8fbf" providerId="ADAL" clId="{6E3655A5-A17C-4A42-8F4D-486784664723}" dt="2025-01-07T20:36:23.690" v="546"/>
        <pc:sldMkLst>
          <pc:docMk/>
          <pc:sldMk cId="3126246230" sldId="260"/>
        </pc:sldMkLst>
      </pc:sldChg>
      <pc:sldChg chg="add del">
        <pc:chgData name="Stephanie Young" userId="15bba724-7131-4381-b21b-449a9f2a8fbf" providerId="ADAL" clId="{6E3655A5-A17C-4A42-8F4D-486784664723}" dt="2025-01-07T20:36:21.808" v="543"/>
        <pc:sldMkLst>
          <pc:docMk/>
          <pc:sldMk cId="376287870" sldId="261"/>
        </pc:sldMkLst>
      </pc:sldChg>
      <pc:sldChg chg="addSp delSp modSp add mod">
        <pc:chgData name="Stephanie Young" userId="15bba724-7131-4381-b21b-449a9f2a8fbf" providerId="ADAL" clId="{6E3655A5-A17C-4A42-8F4D-486784664723}" dt="2025-01-09T17:16:25.740" v="1455" actId="1076"/>
        <pc:sldMkLst>
          <pc:docMk/>
          <pc:sldMk cId="926033820" sldId="261"/>
        </pc:sldMkLst>
        <pc:spChg chg="mod">
          <ac:chgData name="Stephanie Young" userId="15bba724-7131-4381-b21b-449a9f2a8fbf" providerId="ADAL" clId="{6E3655A5-A17C-4A42-8F4D-486784664723}" dt="2025-01-09T17:16:25.740" v="1455" actId="1076"/>
          <ac:spMkLst>
            <pc:docMk/>
            <pc:sldMk cId="926033820" sldId="261"/>
            <ac:spMk id="3" creationId="{B0875798-5EA2-C09B-39E7-23E928A16AEB}"/>
          </ac:spMkLst>
        </pc:spChg>
        <pc:spChg chg="mod">
          <ac:chgData name="Stephanie Young" userId="15bba724-7131-4381-b21b-449a9f2a8fbf" providerId="ADAL" clId="{6E3655A5-A17C-4A42-8F4D-486784664723}" dt="2025-01-09T16:42:08.445" v="935"/>
          <ac:spMkLst>
            <pc:docMk/>
            <pc:sldMk cId="926033820" sldId="261"/>
            <ac:spMk id="22" creationId="{910A6112-FB9F-5191-2522-0D4E7B683325}"/>
          </ac:spMkLst>
        </pc:spChg>
        <pc:spChg chg="mod">
          <ac:chgData name="Stephanie Young" userId="15bba724-7131-4381-b21b-449a9f2a8fbf" providerId="ADAL" clId="{6E3655A5-A17C-4A42-8F4D-486784664723}" dt="2025-01-09T16:42:08.445" v="935"/>
          <ac:spMkLst>
            <pc:docMk/>
            <pc:sldMk cId="926033820" sldId="261"/>
            <ac:spMk id="23" creationId="{A6C0CB9E-710F-E798-401E-B68A88B85CF0}"/>
          </ac:spMkLst>
        </pc:spChg>
        <pc:spChg chg="del">
          <ac:chgData name="Stephanie Young" userId="15bba724-7131-4381-b21b-449a9f2a8fbf" providerId="ADAL" clId="{6E3655A5-A17C-4A42-8F4D-486784664723}" dt="2025-01-09T16:40:57.986" v="918" actId="478"/>
          <ac:spMkLst>
            <pc:docMk/>
            <pc:sldMk cId="926033820" sldId="261"/>
            <ac:spMk id="26" creationId="{3CF07695-439E-D5A8-9BBA-92E0D484EE90}"/>
          </ac:spMkLst>
        </pc:spChg>
        <pc:spChg chg="del">
          <ac:chgData name="Stephanie Young" userId="15bba724-7131-4381-b21b-449a9f2a8fbf" providerId="ADAL" clId="{6E3655A5-A17C-4A42-8F4D-486784664723}" dt="2025-01-09T16:40:57.986" v="918" actId="478"/>
          <ac:spMkLst>
            <pc:docMk/>
            <pc:sldMk cId="926033820" sldId="261"/>
            <ac:spMk id="27" creationId="{782F7A01-7AAC-994C-9A6E-2D8BF78C7679}"/>
          </ac:spMkLst>
        </pc:spChg>
        <pc:spChg chg="mod">
          <ac:chgData name="Stephanie Young" userId="15bba724-7131-4381-b21b-449a9f2a8fbf" providerId="ADAL" clId="{6E3655A5-A17C-4A42-8F4D-486784664723}" dt="2025-01-09T16:27:16.389" v="721" actId="20577"/>
          <ac:spMkLst>
            <pc:docMk/>
            <pc:sldMk cId="926033820" sldId="261"/>
            <ac:spMk id="87" creationId="{12742B55-F5C5-C5F6-1B57-3C0C7C321114}"/>
          </ac:spMkLst>
        </pc:spChg>
        <pc:grpChg chg="add mod">
          <ac:chgData name="Stephanie Young" userId="15bba724-7131-4381-b21b-449a9f2a8fbf" providerId="ADAL" clId="{6E3655A5-A17C-4A42-8F4D-486784664723}" dt="2025-01-09T16:42:08.445" v="935"/>
          <ac:grpSpMkLst>
            <pc:docMk/>
            <pc:sldMk cId="926033820" sldId="261"/>
            <ac:grpSpMk id="7" creationId="{7FD70E2D-1044-FAA0-4448-A3CA4FABF782}"/>
          </ac:grpSpMkLst>
        </pc:grpChg>
        <pc:picChg chg="mod">
          <ac:chgData name="Stephanie Young" userId="15bba724-7131-4381-b21b-449a9f2a8fbf" providerId="ADAL" clId="{6E3655A5-A17C-4A42-8F4D-486784664723}" dt="2025-01-09T16:42:08.445" v="935"/>
          <ac:picMkLst>
            <pc:docMk/>
            <pc:sldMk cId="926033820" sldId="261"/>
            <ac:picMk id="21" creationId="{8AA01DCB-D4A4-42CE-4F80-3910FCC322AA}"/>
          </ac:picMkLst>
        </pc:picChg>
        <pc:picChg chg="del">
          <ac:chgData name="Stephanie Young" userId="15bba724-7131-4381-b21b-449a9f2a8fbf" providerId="ADAL" clId="{6E3655A5-A17C-4A42-8F4D-486784664723}" dt="2025-01-09T16:40:59.099" v="919" actId="478"/>
          <ac:picMkLst>
            <pc:docMk/>
            <pc:sldMk cId="926033820" sldId="261"/>
            <ac:picMk id="25" creationId="{F8A384B4-7709-1DBD-2264-001D95FB214B}"/>
          </ac:picMkLst>
        </pc:picChg>
      </pc:sldChg>
      <pc:sldChg chg="addSp delSp modSp add mod">
        <pc:chgData name="Stephanie Young" userId="15bba724-7131-4381-b21b-449a9f2a8fbf" providerId="ADAL" clId="{6E3655A5-A17C-4A42-8F4D-486784664723}" dt="2025-01-09T17:16:37.929" v="1459"/>
        <pc:sldMkLst>
          <pc:docMk/>
          <pc:sldMk cId="75184599" sldId="262"/>
        </pc:sldMkLst>
        <pc:spChg chg="del">
          <ac:chgData name="Stephanie Young" userId="15bba724-7131-4381-b21b-449a9f2a8fbf" providerId="ADAL" clId="{6E3655A5-A17C-4A42-8F4D-486784664723}" dt="2025-01-09T17:15:08.367" v="1439" actId="478"/>
          <ac:spMkLst>
            <pc:docMk/>
            <pc:sldMk cId="75184599" sldId="262"/>
            <ac:spMk id="3" creationId="{FED6452E-7D4E-0BBB-3074-A66DB7B162D6}"/>
          </ac:spMkLst>
        </pc:spChg>
        <pc:spChg chg="mod">
          <ac:chgData name="Stephanie Young" userId="15bba724-7131-4381-b21b-449a9f2a8fbf" providerId="ADAL" clId="{6E3655A5-A17C-4A42-8F4D-486784664723}" dt="2025-01-09T16:42:09.919" v="936"/>
          <ac:spMkLst>
            <pc:docMk/>
            <pc:sldMk cId="75184599" sldId="262"/>
            <ac:spMk id="22" creationId="{D8683AED-2B18-5646-D454-F8CC47C31657}"/>
          </ac:spMkLst>
        </pc:spChg>
        <pc:spChg chg="mod">
          <ac:chgData name="Stephanie Young" userId="15bba724-7131-4381-b21b-449a9f2a8fbf" providerId="ADAL" clId="{6E3655A5-A17C-4A42-8F4D-486784664723}" dt="2025-01-09T16:42:09.919" v="936"/>
          <ac:spMkLst>
            <pc:docMk/>
            <pc:sldMk cId="75184599" sldId="262"/>
            <ac:spMk id="23" creationId="{9B7B894C-59B6-6EFF-9292-59AF999EE41B}"/>
          </ac:spMkLst>
        </pc:spChg>
        <pc:spChg chg="add mod">
          <ac:chgData name="Stephanie Young" userId="15bba724-7131-4381-b21b-449a9f2a8fbf" providerId="ADAL" clId="{6E3655A5-A17C-4A42-8F4D-486784664723}" dt="2025-01-09T17:16:37.929" v="1459"/>
          <ac:spMkLst>
            <pc:docMk/>
            <pc:sldMk cId="75184599" sldId="262"/>
            <ac:spMk id="24" creationId="{6B01F3A8-A722-C022-4C03-3E9960EDCBB0}"/>
          </ac:spMkLst>
        </pc:spChg>
        <pc:spChg chg="del">
          <ac:chgData name="Stephanie Young" userId="15bba724-7131-4381-b21b-449a9f2a8fbf" providerId="ADAL" clId="{6E3655A5-A17C-4A42-8F4D-486784664723}" dt="2025-01-09T16:41:02.664" v="920" actId="478"/>
          <ac:spMkLst>
            <pc:docMk/>
            <pc:sldMk cId="75184599" sldId="262"/>
            <ac:spMk id="26" creationId="{D96A95B2-FB43-05E1-5219-D45A080E84A5}"/>
          </ac:spMkLst>
        </pc:spChg>
        <pc:spChg chg="del">
          <ac:chgData name="Stephanie Young" userId="15bba724-7131-4381-b21b-449a9f2a8fbf" providerId="ADAL" clId="{6E3655A5-A17C-4A42-8F4D-486784664723}" dt="2025-01-09T16:41:02.664" v="920" actId="478"/>
          <ac:spMkLst>
            <pc:docMk/>
            <pc:sldMk cId="75184599" sldId="262"/>
            <ac:spMk id="27" creationId="{EA5CE120-2993-A1F4-9D91-D0E9E41B75BE}"/>
          </ac:spMkLst>
        </pc:spChg>
        <pc:spChg chg="mod">
          <ac:chgData name="Stephanie Young" userId="15bba724-7131-4381-b21b-449a9f2a8fbf" providerId="ADAL" clId="{6E3655A5-A17C-4A42-8F4D-486784664723}" dt="2025-01-09T16:27:22.823" v="724" actId="20577"/>
          <ac:spMkLst>
            <pc:docMk/>
            <pc:sldMk cId="75184599" sldId="262"/>
            <ac:spMk id="87" creationId="{D65691EB-0D81-E0EE-067B-2D50B0FF2BA9}"/>
          </ac:spMkLst>
        </pc:spChg>
        <pc:grpChg chg="add mod">
          <ac:chgData name="Stephanie Young" userId="15bba724-7131-4381-b21b-449a9f2a8fbf" providerId="ADAL" clId="{6E3655A5-A17C-4A42-8F4D-486784664723}" dt="2025-01-09T16:42:09.919" v="936"/>
          <ac:grpSpMkLst>
            <pc:docMk/>
            <pc:sldMk cId="75184599" sldId="262"/>
            <ac:grpSpMk id="7" creationId="{D16D9835-DF75-7475-7450-F7E90EFFC5B5}"/>
          </ac:grpSpMkLst>
        </pc:grpChg>
        <pc:graphicFrameChg chg="modGraphic">
          <ac:chgData name="Stephanie Young" userId="15bba724-7131-4381-b21b-449a9f2a8fbf" providerId="ADAL" clId="{6E3655A5-A17C-4A42-8F4D-486784664723}" dt="2025-01-09T16:27:58.416" v="740" actId="6549"/>
          <ac:graphicFrameMkLst>
            <pc:docMk/>
            <pc:sldMk cId="75184599" sldId="262"/>
            <ac:graphicFrameMk id="18" creationId="{0E4C6825-E198-8EBD-5283-4DFA4640A0F2}"/>
          </ac:graphicFrameMkLst>
        </pc:graphicFrameChg>
        <pc:picChg chg="mod">
          <ac:chgData name="Stephanie Young" userId="15bba724-7131-4381-b21b-449a9f2a8fbf" providerId="ADAL" clId="{6E3655A5-A17C-4A42-8F4D-486784664723}" dt="2025-01-09T16:42:09.919" v="936"/>
          <ac:picMkLst>
            <pc:docMk/>
            <pc:sldMk cId="75184599" sldId="262"/>
            <ac:picMk id="21" creationId="{F4AA7263-F1AE-3305-7F14-4FDB46916259}"/>
          </ac:picMkLst>
        </pc:picChg>
        <pc:picChg chg="del">
          <ac:chgData name="Stephanie Young" userId="15bba724-7131-4381-b21b-449a9f2a8fbf" providerId="ADAL" clId="{6E3655A5-A17C-4A42-8F4D-486784664723}" dt="2025-01-09T16:41:02.664" v="920" actId="478"/>
          <ac:picMkLst>
            <pc:docMk/>
            <pc:sldMk cId="75184599" sldId="262"/>
            <ac:picMk id="25" creationId="{3733C018-E3DB-34C7-DE96-E58EF9CB6B48}"/>
          </ac:picMkLst>
        </pc:picChg>
      </pc:sldChg>
      <pc:sldChg chg="addSp delSp modSp add del mod">
        <pc:chgData name="Stephanie Young" userId="15bba724-7131-4381-b21b-449a9f2a8fbf" providerId="ADAL" clId="{6E3655A5-A17C-4A42-8F4D-486784664723}" dt="2025-01-09T17:16:44.204" v="1461"/>
        <pc:sldMkLst>
          <pc:docMk/>
          <pc:sldMk cId="1799392535" sldId="263"/>
        </pc:sldMkLst>
        <pc:spChg chg="del">
          <ac:chgData name="Stephanie Young" userId="15bba724-7131-4381-b21b-449a9f2a8fbf" providerId="ADAL" clId="{6E3655A5-A17C-4A42-8F4D-486784664723}" dt="2025-01-09T17:15:14.735" v="1440" actId="478"/>
          <ac:spMkLst>
            <pc:docMk/>
            <pc:sldMk cId="1799392535" sldId="263"/>
            <ac:spMk id="3" creationId="{EB845B91-4EB1-3676-17BF-29D738EB2966}"/>
          </ac:spMkLst>
        </pc:spChg>
        <pc:spChg chg="mod">
          <ac:chgData name="Stephanie Young" userId="15bba724-7131-4381-b21b-449a9f2a8fbf" providerId="ADAL" clId="{6E3655A5-A17C-4A42-8F4D-486784664723}" dt="2025-01-09T16:31:12.566" v="800" actId="12788"/>
          <ac:spMkLst>
            <pc:docMk/>
            <pc:sldMk cId="1799392535" sldId="263"/>
            <ac:spMk id="5" creationId="{F245A8E4-4FDA-6D6F-D921-B44E3A80BADC}"/>
          </ac:spMkLst>
        </pc:spChg>
        <pc:spChg chg="mod">
          <ac:chgData name="Stephanie Young" userId="15bba724-7131-4381-b21b-449a9f2a8fbf" providerId="ADAL" clId="{6E3655A5-A17C-4A42-8F4D-486784664723}" dt="2025-01-09T16:42:14.620" v="939"/>
          <ac:spMkLst>
            <pc:docMk/>
            <pc:sldMk cId="1799392535" sldId="263"/>
            <ac:spMk id="22" creationId="{3856A3B0-C9F1-34A0-F694-59FB488A7088}"/>
          </ac:spMkLst>
        </pc:spChg>
        <pc:spChg chg="mod">
          <ac:chgData name="Stephanie Young" userId="15bba724-7131-4381-b21b-449a9f2a8fbf" providerId="ADAL" clId="{6E3655A5-A17C-4A42-8F4D-486784664723}" dt="2025-01-09T16:42:14.620" v="939"/>
          <ac:spMkLst>
            <pc:docMk/>
            <pc:sldMk cId="1799392535" sldId="263"/>
            <ac:spMk id="23" creationId="{18F63AB9-1187-7619-33FF-454A3A37BCA8}"/>
          </ac:spMkLst>
        </pc:spChg>
        <pc:spChg chg="add mod">
          <ac:chgData name="Stephanie Young" userId="15bba724-7131-4381-b21b-449a9f2a8fbf" providerId="ADAL" clId="{6E3655A5-A17C-4A42-8F4D-486784664723}" dt="2025-01-09T17:16:44.204" v="1461"/>
          <ac:spMkLst>
            <pc:docMk/>
            <pc:sldMk cId="1799392535" sldId="263"/>
            <ac:spMk id="24" creationId="{DF623758-EF74-2870-8042-F5BC5F17DEC2}"/>
          </ac:spMkLst>
        </pc:spChg>
        <pc:spChg chg="del">
          <ac:chgData name="Stephanie Young" userId="15bba724-7131-4381-b21b-449a9f2a8fbf" providerId="ADAL" clId="{6E3655A5-A17C-4A42-8F4D-486784664723}" dt="2025-01-09T16:41:14.985" v="923" actId="478"/>
          <ac:spMkLst>
            <pc:docMk/>
            <pc:sldMk cId="1799392535" sldId="263"/>
            <ac:spMk id="26" creationId="{4EC95A8A-6B75-7DE8-2D97-A24A86F6DCBA}"/>
          </ac:spMkLst>
        </pc:spChg>
        <pc:spChg chg="del">
          <ac:chgData name="Stephanie Young" userId="15bba724-7131-4381-b21b-449a9f2a8fbf" providerId="ADAL" clId="{6E3655A5-A17C-4A42-8F4D-486784664723}" dt="2025-01-09T16:41:14.985" v="923" actId="478"/>
          <ac:spMkLst>
            <pc:docMk/>
            <pc:sldMk cId="1799392535" sldId="263"/>
            <ac:spMk id="27" creationId="{BAAAC280-9FD7-885B-2106-00F9917ED662}"/>
          </ac:spMkLst>
        </pc:spChg>
        <pc:spChg chg="mod">
          <ac:chgData name="Stephanie Young" userId="15bba724-7131-4381-b21b-449a9f2a8fbf" providerId="ADAL" clId="{6E3655A5-A17C-4A42-8F4D-486784664723}" dt="2025-01-09T16:28:35.039" v="752" actId="20577"/>
          <ac:spMkLst>
            <pc:docMk/>
            <pc:sldMk cId="1799392535" sldId="263"/>
            <ac:spMk id="87" creationId="{1A2EB27F-1DDC-CD75-6123-827F290EF0E5}"/>
          </ac:spMkLst>
        </pc:spChg>
        <pc:grpChg chg="add mod">
          <ac:chgData name="Stephanie Young" userId="15bba724-7131-4381-b21b-449a9f2a8fbf" providerId="ADAL" clId="{6E3655A5-A17C-4A42-8F4D-486784664723}" dt="2025-01-09T16:42:14.620" v="939"/>
          <ac:grpSpMkLst>
            <pc:docMk/>
            <pc:sldMk cId="1799392535" sldId="263"/>
            <ac:grpSpMk id="7" creationId="{65EF2CCC-9627-7629-9A42-DA7E809A4E12}"/>
          </ac:grpSpMkLst>
        </pc:grpChg>
        <pc:graphicFrameChg chg="mod modGraphic">
          <ac:chgData name="Stephanie Young" userId="15bba724-7131-4381-b21b-449a9f2a8fbf" providerId="ADAL" clId="{6E3655A5-A17C-4A42-8F4D-486784664723}" dt="2025-01-09T16:31:12.566" v="800" actId="12788"/>
          <ac:graphicFrameMkLst>
            <pc:docMk/>
            <pc:sldMk cId="1799392535" sldId="263"/>
            <ac:graphicFrameMk id="18" creationId="{4028252E-9AF8-780E-DC6C-49A2B768FB3C}"/>
          </ac:graphicFrameMkLst>
        </pc:graphicFrameChg>
        <pc:picChg chg="mod">
          <ac:chgData name="Stephanie Young" userId="15bba724-7131-4381-b21b-449a9f2a8fbf" providerId="ADAL" clId="{6E3655A5-A17C-4A42-8F4D-486784664723}" dt="2025-01-09T16:42:14.620" v="939"/>
          <ac:picMkLst>
            <pc:docMk/>
            <pc:sldMk cId="1799392535" sldId="263"/>
            <ac:picMk id="21" creationId="{7B31AE0E-7C6C-2F91-FD7B-351C3133BDA8}"/>
          </ac:picMkLst>
        </pc:picChg>
        <pc:picChg chg="del">
          <ac:chgData name="Stephanie Young" userId="15bba724-7131-4381-b21b-449a9f2a8fbf" providerId="ADAL" clId="{6E3655A5-A17C-4A42-8F4D-486784664723}" dt="2025-01-09T16:41:14.985" v="923" actId="478"/>
          <ac:picMkLst>
            <pc:docMk/>
            <pc:sldMk cId="1799392535" sldId="263"/>
            <ac:picMk id="25" creationId="{12BF0A2E-717A-7DC5-8197-7F968292A8A3}"/>
          </ac:picMkLst>
        </pc:picChg>
      </pc:sldChg>
      <pc:sldChg chg="addSp delSp modSp add mod">
        <pc:chgData name="Stephanie Young" userId="15bba724-7131-4381-b21b-449a9f2a8fbf" providerId="ADAL" clId="{6E3655A5-A17C-4A42-8F4D-486784664723}" dt="2025-01-09T17:16:46.182" v="1462"/>
        <pc:sldMkLst>
          <pc:docMk/>
          <pc:sldMk cId="1444143629" sldId="264"/>
        </pc:sldMkLst>
        <pc:spChg chg="del">
          <ac:chgData name="Stephanie Young" userId="15bba724-7131-4381-b21b-449a9f2a8fbf" providerId="ADAL" clId="{6E3655A5-A17C-4A42-8F4D-486784664723}" dt="2025-01-09T17:15:17.971" v="1441" actId="478"/>
          <ac:spMkLst>
            <pc:docMk/>
            <pc:sldMk cId="1444143629" sldId="264"/>
            <ac:spMk id="3" creationId="{80CDF357-698C-ED8D-D8FF-5CE8CBABA1F0}"/>
          </ac:spMkLst>
        </pc:spChg>
        <pc:spChg chg="mod">
          <ac:chgData name="Stephanie Young" userId="15bba724-7131-4381-b21b-449a9f2a8fbf" providerId="ADAL" clId="{6E3655A5-A17C-4A42-8F4D-486784664723}" dt="2025-01-09T16:32:53.047" v="818"/>
          <ac:spMkLst>
            <pc:docMk/>
            <pc:sldMk cId="1444143629" sldId="264"/>
            <ac:spMk id="8" creationId="{D9DBDE80-D5CF-321A-E0B7-5B82231E7F52}"/>
          </ac:spMkLst>
        </pc:spChg>
        <pc:spChg chg="mod">
          <ac:chgData name="Stephanie Young" userId="15bba724-7131-4381-b21b-449a9f2a8fbf" providerId="ADAL" clId="{6E3655A5-A17C-4A42-8F4D-486784664723}" dt="2025-01-09T16:42:16.502" v="940"/>
          <ac:spMkLst>
            <pc:docMk/>
            <pc:sldMk cId="1444143629" sldId="264"/>
            <ac:spMk id="22" creationId="{F16D3E06-C0AE-8DCE-507F-09FF1439BB87}"/>
          </ac:spMkLst>
        </pc:spChg>
        <pc:spChg chg="mod">
          <ac:chgData name="Stephanie Young" userId="15bba724-7131-4381-b21b-449a9f2a8fbf" providerId="ADAL" clId="{6E3655A5-A17C-4A42-8F4D-486784664723}" dt="2025-01-09T16:42:16.502" v="940"/>
          <ac:spMkLst>
            <pc:docMk/>
            <pc:sldMk cId="1444143629" sldId="264"/>
            <ac:spMk id="23" creationId="{22A277F8-F781-2C2B-029E-463C6FB82F2B}"/>
          </ac:spMkLst>
        </pc:spChg>
        <pc:spChg chg="add mod">
          <ac:chgData name="Stephanie Young" userId="15bba724-7131-4381-b21b-449a9f2a8fbf" providerId="ADAL" clId="{6E3655A5-A17C-4A42-8F4D-486784664723}" dt="2025-01-09T17:16:46.182" v="1462"/>
          <ac:spMkLst>
            <pc:docMk/>
            <pc:sldMk cId="1444143629" sldId="264"/>
            <ac:spMk id="24" creationId="{40357B40-E770-ED20-48A8-A433EBDFFACA}"/>
          </ac:spMkLst>
        </pc:spChg>
        <pc:spChg chg="del">
          <ac:chgData name="Stephanie Young" userId="15bba724-7131-4381-b21b-449a9f2a8fbf" providerId="ADAL" clId="{6E3655A5-A17C-4A42-8F4D-486784664723}" dt="2025-01-09T16:41:18.689" v="924" actId="478"/>
          <ac:spMkLst>
            <pc:docMk/>
            <pc:sldMk cId="1444143629" sldId="264"/>
            <ac:spMk id="26" creationId="{2456D641-F27E-4695-2F47-EEF4A8FBD29C}"/>
          </ac:spMkLst>
        </pc:spChg>
        <pc:spChg chg="del">
          <ac:chgData name="Stephanie Young" userId="15bba724-7131-4381-b21b-449a9f2a8fbf" providerId="ADAL" clId="{6E3655A5-A17C-4A42-8F4D-486784664723}" dt="2025-01-09T16:41:18.689" v="924" actId="478"/>
          <ac:spMkLst>
            <pc:docMk/>
            <pc:sldMk cId="1444143629" sldId="264"/>
            <ac:spMk id="27" creationId="{C0FB5A51-1851-4615-3331-771C6CDFAACD}"/>
          </ac:spMkLst>
        </pc:spChg>
        <pc:spChg chg="mod">
          <ac:chgData name="Stephanie Young" userId="15bba724-7131-4381-b21b-449a9f2a8fbf" providerId="ADAL" clId="{6E3655A5-A17C-4A42-8F4D-486784664723}" dt="2025-01-09T16:31:37.063" v="803" actId="20577"/>
          <ac:spMkLst>
            <pc:docMk/>
            <pc:sldMk cId="1444143629" sldId="264"/>
            <ac:spMk id="87" creationId="{371D2F56-D8BF-EAB1-9651-7ACABA90B8FD}"/>
          </ac:spMkLst>
        </pc:spChg>
        <pc:grpChg chg="add mod">
          <ac:chgData name="Stephanie Young" userId="15bba724-7131-4381-b21b-449a9f2a8fbf" providerId="ADAL" clId="{6E3655A5-A17C-4A42-8F4D-486784664723}" dt="2025-01-09T16:42:16.502" v="940"/>
          <ac:grpSpMkLst>
            <pc:docMk/>
            <pc:sldMk cId="1444143629" sldId="264"/>
            <ac:grpSpMk id="7" creationId="{6BD8A43E-0079-BCAD-0959-12A65C8C8FFA}"/>
          </ac:grpSpMkLst>
        </pc:grpChg>
        <pc:picChg chg="mod">
          <ac:chgData name="Stephanie Young" userId="15bba724-7131-4381-b21b-449a9f2a8fbf" providerId="ADAL" clId="{6E3655A5-A17C-4A42-8F4D-486784664723}" dt="2025-01-09T16:42:16.502" v="940"/>
          <ac:picMkLst>
            <pc:docMk/>
            <pc:sldMk cId="1444143629" sldId="264"/>
            <ac:picMk id="21" creationId="{40DE32AE-864F-E163-DBBC-9A8525FE104E}"/>
          </ac:picMkLst>
        </pc:picChg>
        <pc:picChg chg="del">
          <ac:chgData name="Stephanie Young" userId="15bba724-7131-4381-b21b-449a9f2a8fbf" providerId="ADAL" clId="{6E3655A5-A17C-4A42-8F4D-486784664723}" dt="2025-01-09T16:41:18.689" v="924" actId="478"/>
          <ac:picMkLst>
            <pc:docMk/>
            <pc:sldMk cId="1444143629" sldId="264"/>
            <ac:picMk id="25" creationId="{7E4D9E0C-0576-6B9D-6743-C4DA084B9E99}"/>
          </ac:picMkLst>
        </pc:picChg>
      </pc:sldChg>
      <pc:sldChg chg="addSp delSp modSp add mod">
        <pc:chgData name="Stephanie Young" userId="15bba724-7131-4381-b21b-449a9f2a8fbf" providerId="ADAL" clId="{6E3655A5-A17C-4A42-8F4D-486784664723}" dt="2025-01-09T17:16:47.954" v="1463"/>
        <pc:sldMkLst>
          <pc:docMk/>
          <pc:sldMk cId="2805575092" sldId="265"/>
        </pc:sldMkLst>
        <pc:spChg chg="del">
          <ac:chgData name="Stephanie Young" userId="15bba724-7131-4381-b21b-449a9f2a8fbf" providerId="ADAL" clId="{6E3655A5-A17C-4A42-8F4D-486784664723}" dt="2025-01-09T17:15:21.476" v="1442" actId="478"/>
          <ac:spMkLst>
            <pc:docMk/>
            <pc:sldMk cId="2805575092" sldId="265"/>
            <ac:spMk id="3" creationId="{D353A4EA-6230-B067-DDF6-DDD0D5A2342E}"/>
          </ac:spMkLst>
        </pc:spChg>
        <pc:spChg chg="mod">
          <ac:chgData name="Stephanie Young" userId="15bba724-7131-4381-b21b-449a9f2a8fbf" providerId="ADAL" clId="{6E3655A5-A17C-4A42-8F4D-486784664723}" dt="2025-01-09T16:32:57.943" v="822" actId="6549"/>
          <ac:spMkLst>
            <pc:docMk/>
            <pc:sldMk cId="2805575092" sldId="265"/>
            <ac:spMk id="8" creationId="{DEE4BB15-9DAF-6425-27DD-7E1282D51D53}"/>
          </ac:spMkLst>
        </pc:spChg>
        <pc:spChg chg="add del">
          <ac:chgData name="Stephanie Young" userId="15bba724-7131-4381-b21b-449a9f2a8fbf" providerId="ADAL" clId="{6E3655A5-A17C-4A42-8F4D-486784664723}" dt="2025-01-09T16:35:27.303" v="830" actId="22"/>
          <ac:spMkLst>
            <pc:docMk/>
            <pc:sldMk cId="2805575092" sldId="265"/>
            <ac:spMk id="21" creationId="{9176CC6F-6534-9B24-4255-BEE7DDB0173C}"/>
          </ac:spMkLst>
        </pc:spChg>
        <pc:spChg chg="mod">
          <ac:chgData name="Stephanie Young" userId="15bba724-7131-4381-b21b-449a9f2a8fbf" providerId="ADAL" clId="{6E3655A5-A17C-4A42-8F4D-486784664723}" dt="2025-01-09T16:42:18.025" v="941"/>
          <ac:spMkLst>
            <pc:docMk/>
            <pc:sldMk cId="2805575092" sldId="265"/>
            <ac:spMk id="24" creationId="{D7A978F8-E180-F9D9-339C-CED087712D07}"/>
          </ac:spMkLst>
        </pc:spChg>
        <pc:spChg chg="del">
          <ac:chgData name="Stephanie Young" userId="15bba724-7131-4381-b21b-449a9f2a8fbf" providerId="ADAL" clId="{6E3655A5-A17C-4A42-8F4D-486784664723}" dt="2025-01-09T16:41:23.067" v="925" actId="478"/>
          <ac:spMkLst>
            <pc:docMk/>
            <pc:sldMk cId="2805575092" sldId="265"/>
            <ac:spMk id="26" creationId="{6C079BE5-59D5-FC89-9E8F-FF02EC5AFB52}"/>
          </ac:spMkLst>
        </pc:spChg>
        <pc:spChg chg="del">
          <ac:chgData name="Stephanie Young" userId="15bba724-7131-4381-b21b-449a9f2a8fbf" providerId="ADAL" clId="{6E3655A5-A17C-4A42-8F4D-486784664723}" dt="2025-01-09T16:41:23.067" v="925" actId="478"/>
          <ac:spMkLst>
            <pc:docMk/>
            <pc:sldMk cId="2805575092" sldId="265"/>
            <ac:spMk id="27" creationId="{40059975-C4D7-879D-4F73-C9C5B1A945C8}"/>
          </ac:spMkLst>
        </pc:spChg>
        <pc:spChg chg="mod">
          <ac:chgData name="Stephanie Young" userId="15bba724-7131-4381-b21b-449a9f2a8fbf" providerId="ADAL" clId="{6E3655A5-A17C-4A42-8F4D-486784664723}" dt="2025-01-09T16:42:18.025" v="941"/>
          <ac:spMkLst>
            <pc:docMk/>
            <pc:sldMk cId="2805575092" sldId="265"/>
            <ac:spMk id="28" creationId="{918C317F-8A51-AD24-B511-83F643FBFFEF}"/>
          </ac:spMkLst>
        </pc:spChg>
        <pc:spChg chg="add mod">
          <ac:chgData name="Stephanie Young" userId="15bba724-7131-4381-b21b-449a9f2a8fbf" providerId="ADAL" clId="{6E3655A5-A17C-4A42-8F4D-486784664723}" dt="2025-01-09T17:16:47.954" v="1463"/>
          <ac:spMkLst>
            <pc:docMk/>
            <pc:sldMk cId="2805575092" sldId="265"/>
            <ac:spMk id="29" creationId="{401A267A-B9DA-6363-8A14-C89E98F082E3}"/>
          </ac:spMkLst>
        </pc:spChg>
        <pc:spChg chg="mod">
          <ac:chgData name="Stephanie Young" userId="15bba724-7131-4381-b21b-449a9f2a8fbf" providerId="ADAL" clId="{6E3655A5-A17C-4A42-8F4D-486784664723}" dt="2025-01-09T16:33:07.688" v="826" actId="20577"/>
          <ac:spMkLst>
            <pc:docMk/>
            <pc:sldMk cId="2805575092" sldId="265"/>
            <ac:spMk id="87" creationId="{74B540B5-91BE-EA86-2DD8-2D3630B2EC2A}"/>
          </ac:spMkLst>
        </pc:spChg>
        <pc:grpChg chg="add mod">
          <ac:chgData name="Stephanie Young" userId="15bba724-7131-4381-b21b-449a9f2a8fbf" providerId="ADAL" clId="{6E3655A5-A17C-4A42-8F4D-486784664723}" dt="2025-01-09T16:42:18.025" v="941"/>
          <ac:grpSpMkLst>
            <pc:docMk/>
            <pc:sldMk cId="2805575092" sldId="265"/>
            <ac:grpSpMk id="22" creationId="{E7F7CB3F-1FDD-0D60-5962-D01BBC1C9A68}"/>
          </ac:grpSpMkLst>
        </pc:grpChg>
        <pc:graphicFrameChg chg="modGraphic">
          <ac:chgData name="Stephanie Young" userId="15bba724-7131-4381-b21b-449a9f2a8fbf" providerId="ADAL" clId="{6E3655A5-A17C-4A42-8F4D-486784664723}" dt="2025-01-09T16:35:05.139" v="828" actId="20577"/>
          <ac:graphicFrameMkLst>
            <pc:docMk/>
            <pc:sldMk cId="2805575092" sldId="265"/>
            <ac:graphicFrameMk id="18" creationId="{1BF1A2DE-E272-99D4-291E-49A7F2B56828}"/>
          </ac:graphicFrameMkLst>
        </pc:graphicFrameChg>
        <pc:picChg chg="mod">
          <ac:chgData name="Stephanie Young" userId="15bba724-7131-4381-b21b-449a9f2a8fbf" providerId="ADAL" clId="{6E3655A5-A17C-4A42-8F4D-486784664723}" dt="2025-01-09T16:42:18.025" v="941"/>
          <ac:picMkLst>
            <pc:docMk/>
            <pc:sldMk cId="2805575092" sldId="265"/>
            <ac:picMk id="23" creationId="{F0A36EA8-7C40-F351-0AA2-54623CA0F703}"/>
          </ac:picMkLst>
        </pc:picChg>
        <pc:picChg chg="del">
          <ac:chgData name="Stephanie Young" userId="15bba724-7131-4381-b21b-449a9f2a8fbf" providerId="ADAL" clId="{6E3655A5-A17C-4A42-8F4D-486784664723}" dt="2025-01-09T16:41:24.231" v="926" actId="478"/>
          <ac:picMkLst>
            <pc:docMk/>
            <pc:sldMk cId="2805575092" sldId="265"/>
            <ac:picMk id="25" creationId="{2744705F-A2E9-FA8C-A10C-50FE969D5BCB}"/>
          </ac:picMkLst>
        </pc:picChg>
      </pc:sldChg>
      <pc:sldChg chg="addSp delSp modSp add mod">
        <pc:chgData name="Stephanie Young" userId="15bba724-7131-4381-b21b-449a9f2a8fbf" providerId="ADAL" clId="{6E3655A5-A17C-4A42-8F4D-486784664723}" dt="2025-01-09T17:16:49.961" v="1464"/>
        <pc:sldMkLst>
          <pc:docMk/>
          <pc:sldMk cId="2154506333" sldId="266"/>
        </pc:sldMkLst>
        <pc:spChg chg="del">
          <ac:chgData name="Stephanie Young" userId="15bba724-7131-4381-b21b-449a9f2a8fbf" providerId="ADAL" clId="{6E3655A5-A17C-4A42-8F4D-486784664723}" dt="2025-01-09T17:15:28.630" v="1443" actId="478"/>
          <ac:spMkLst>
            <pc:docMk/>
            <pc:sldMk cId="2154506333" sldId="266"/>
            <ac:spMk id="3" creationId="{4946EBD8-D472-77E9-8F5D-C010060B1D6F}"/>
          </ac:spMkLst>
        </pc:spChg>
        <pc:spChg chg="mod">
          <ac:chgData name="Stephanie Young" userId="15bba724-7131-4381-b21b-449a9f2a8fbf" providerId="ADAL" clId="{6E3655A5-A17C-4A42-8F4D-486784664723}" dt="2025-01-09T16:42:19.364" v="942"/>
          <ac:spMkLst>
            <pc:docMk/>
            <pc:sldMk cId="2154506333" sldId="266"/>
            <ac:spMk id="22" creationId="{0F466E8C-4854-63EA-3C3F-9149E7FEE5A7}"/>
          </ac:spMkLst>
        </pc:spChg>
        <pc:spChg chg="mod">
          <ac:chgData name="Stephanie Young" userId="15bba724-7131-4381-b21b-449a9f2a8fbf" providerId="ADAL" clId="{6E3655A5-A17C-4A42-8F4D-486784664723}" dt="2025-01-09T16:42:19.364" v="942"/>
          <ac:spMkLst>
            <pc:docMk/>
            <pc:sldMk cId="2154506333" sldId="266"/>
            <ac:spMk id="23" creationId="{0A02DCFA-9D82-60E9-4037-6AC7BCF1B9D0}"/>
          </ac:spMkLst>
        </pc:spChg>
        <pc:spChg chg="add mod">
          <ac:chgData name="Stephanie Young" userId="15bba724-7131-4381-b21b-449a9f2a8fbf" providerId="ADAL" clId="{6E3655A5-A17C-4A42-8F4D-486784664723}" dt="2025-01-09T17:16:49.961" v="1464"/>
          <ac:spMkLst>
            <pc:docMk/>
            <pc:sldMk cId="2154506333" sldId="266"/>
            <ac:spMk id="24" creationId="{1A66F346-18B5-43D9-1E3A-23D633FBFC2D}"/>
          </ac:spMkLst>
        </pc:spChg>
        <pc:spChg chg="del">
          <ac:chgData name="Stephanie Young" userId="15bba724-7131-4381-b21b-449a9f2a8fbf" providerId="ADAL" clId="{6E3655A5-A17C-4A42-8F4D-486784664723}" dt="2025-01-09T16:41:28.154" v="927" actId="478"/>
          <ac:spMkLst>
            <pc:docMk/>
            <pc:sldMk cId="2154506333" sldId="266"/>
            <ac:spMk id="26" creationId="{E63D3047-6224-2177-70FB-C4E49AB6D313}"/>
          </ac:spMkLst>
        </pc:spChg>
        <pc:spChg chg="del">
          <ac:chgData name="Stephanie Young" userId="15bba724-7131-4381-b21b-449a9f2a8fbf" providerId="ADAL" clId="{6E3655A5-A17C-4A42-8F4D-486784664723}" dt="2025-01-09T16:41:28.154" v="927" actId="478"/>
          <ac:spMkLst>
            <pc:docMk/>
            <pc:sldMk cId="2154506333" sldId="266"/>
            <ac:spMk id="27" creationId="{30B3B762-679A-47B1-A8E4-BAAF66FDCE46}"/>
          </ac:spMkLst>
        </pc:spChg>
        <pc:spChg chg="mod">
          <ac:chgData name="Stephanie Young" userId="15bba724-7131-4381-b21b-449a9f2a8fbf" providerId="ADAL" clId="{6E3655A5-A17C-4A42-8F4D-486784664723}" dt="2025-01-09T16:35:32.778" v="833" actId="20577"/>
          <ac:spMkLst>
            <pc:docMk/>
            <pc:sldMk cId="2154506333" sldId="266"/>
            <ac:spMk id="87" creationId="{973311A0-A195-C71E-F777-C737788168D8}"/>
          </ac:spMkLst>
        </pc:spChg>
        <pc:grpChg chg="add mod">
          <ac:chgData name="Stephanie Young" userId="15bba724-7131-4381-b21b-449a9f2a8fbf" providerId="ADAL" clId="{6E3655A5-A17C-4A42-8F4D-486784664723}" dt="2025-01-09T16:42:19.364" v="942"/>
          <ac:grpSpMkLst>
            <pc:docMk/>
            <pc:sldMk cId="2154506333" sldId="266"/>
            <ac:grpSpMk id="7" creationId="{33B00114-37BB-D6EE-D8A0-02D6DCD37EE8}"/>
          </ac:grpSpMkLst>
        </pc:grpChg>
        <pc:picChg chg="mod">
          <ac:chgData name="Stephanie Young" userId="15bba724-7131-4381-b21b-449a9f2a8fbf" providerId="ADAL" clId="{6E3655A5-A17C-4A42-8F4D-486784664723}" dt="2025-01-09T16:42:19.364" v="942"/>
          <ac:picMkLst>
            <pc:docMk/>
            <pc:sldMk cId="2154506333" sldId="266"/>
            <ac:picMk id="21" creationId="{43AF2BB1-1FC8-C9EE-070F-C6BEA08367D6}"/>
          </ac:picMkLst>
        </pc:picChg>
        <pc:picChg chg="del">
          <ac:chgData name="Stephanie Young" userId="15bba724-7131-4381-b21b-449a9f2a8fbf" providerId="ADAL" clId="{6E3655A5-A17C-4A42-8F4D-486784664723}" dt="2025-01-09T16:41:28.154" v="927" actId="478"/>
          <ac:picMkLst>
            <pc:docMk/>
            <pc:sldMk cId="2154506333" sldId="266"/>
            <ac:picMk id="25" creationId="{17949592-4CF8-E5F8-C1C7-C901AA7484EE}"/>
          </ac:picMkLst>
        </pc:picChg>
      </pc:sldChg>
      <pc:sldChg chg="addSp delSp modSp add mod">
        <pc:chgData name="Stephanie Young" userId="15bba724-7131-4381-b21b-449a9f2a8fbf" providerId="ADAL" clId="{6E3655A5-A17C-4A42-8F4D-486784664723}" dt="2025-01-09T17:16:52.785" v="1465"/>
        <pc:sldMkLst>
          <pc:docMk/>
          <pc:sldMk cId="4271924025" sldId="267"/>
        </pc:sldMkLst>
        <pc:spChg chg="del">
          <ac:chgData name="Stephanie Young" userId="15bba724-7131-4381-b21b-449a9f2a8fbf" providerId="ADAL" clId="{6E3655A5-A17C-4A42-8F4D-486784664723}" dt="2025-01-09T17:15:39.082" v="1444" actId="478"/>
          <ac:spMkLst>
            <pc:docMk/>
            <pc:sldMk cId="4271924025" sldId="267"/>
            <ac:spMk id="3" creationId="{84A6C87C-40FE-3216-6EBD-72BC8F3AE3CC}"/>
          </ac:spMkLst>
        </pc:spChg>
        <pc:spChg chg="mod">
          <ac:chgData name="Stephanie Young" userId="15bba724-7131-4381-b21b-449a9f2a8fbf" providerId="ADAL" clId="{6E3655A5-A17C-4A42-8F4D-486784664723}" dt="2025-01-09T16:42:20.818" v="943"/>
          <ac:spMkLst>
            <pc:docMk/>
            <pc:sldMk cId="4271924025" sldId="267"/>
            <ac:spMk id="22" creationId="{F1FD81D5-4BD1-3CE4-845B-EA40E7718094}"/>
          </ac:spMkLst>
        </pc:spChg>
        <pc:spChg chg="mod">
          <ac:chgData name="Stephanie Young" userId="15bba724-7131-4381-b21b-449a9f2a8fbf" providerId="ADAL" clId="{6E3655A5-A17C-4A42-8F4D-486784664723}" dt="2025-01-09T16:42:20.818" v="943"/>
          <ac:spMkLst>
            <pc:docMk/>
            <pc:sldMk cId="4271924025" sldId="267"/>
            <ac:spMk id="23" creationId="{500505D9-0CA2-4449-1966-D4F7BE5BBE40}"/>
          </ac:spMkLst>
        </pc:spChg>
        <pc:spChg chg="add mod">
          <ac:chgData name="Stephanie Young" userId="15bba724-7131-4381-b21b-449a9f2a8fbf" providerId="ADAL" clId="{6E3655A5-A17C-4A42-8F4D-486784664723}" dt="2025-01-09T17:16:52.785" v="1465"/>
          <ac:spMkLst>
            <pc:docMk/>
            <pc:sldMk cId="4271924025" sldId="267"/>
            <ac:spMk id="24" creationId="{F7F7A3F8-070A-1D64-9CDB-C35FC584603C}"/>
          </ac:spMkLst>
        </pc:spChg>
        <pc:spChg chg="del">
          <ac:chgData name="Stephanie Young" userId="15bba724-7131-4381-b21b-449a9f2a8fbf" providerId="ADAL" clId="{6E3655A5-A17C-4A42-8F4D-486784664723}" dt="2025-01-09T16:41:32.210" v="928" actId="478"/>
          <ac:spMkLst>
            <pc:docMk/>
            <pc:sldMk cId="4271924025" sldId="267"/>
            <ac:spMk id="26" creationId="{F897F7BE-76C3-7794-34CC-BFD8DB10CE2C}"/>
          </ac:spMkLst>
        </pc:spChg>
        <pc:spChg chg="del">
          <ac:chgData name="Stephanie Young" userId="15bba724-7131-4381-b21b-449a9f2a8fbf" providerId="ADAL" clId="{6E3655A5-A17C-4A42-8F4D-486784664723}" dt="2025-01-09T16:41:32.210" v="928" actId="478"/>
          <ac:spMkLst>
            <pc:docMk/>
            <pc:sldMk cId="4271924025" sldId="267"/>
            <ac:spMk id="27" creationId="{D59AE868-FCFA-9A9F-0CF0-44E7B33C3474}"/>
          </ac:spMkLst>
        </pc:spChg>
        <pc:spChg chg="mod">
          <ac:chgData name="Stephanie Young" userId="15bba724-7131-4381-b21b-449a9f2a8fbf" providerId="ADAL" clId="{6E3655A5-A17C-4A42-8F4D-486784664723}" dt="2025-01-09T16:35:59.209" v="843" actId="20577"/>
          <ac:spMkLst>
            <pc:docMk/>
            <pc:sldMk cId="4271924025" sldId="267"/>
            <ac:spMk id="87" creationId="{1A76E642-DB17-DDBD-7B0E-FCC62012A50C}"/>
          </ac:spMkLst>
        </pc:spChg>
        <pc:grpChg chg="add mod">
          <ac:chgData name="Stephanie Young" userId="15bba724-7131-4381-b21b-449a9f2a8fbf" providerId="ADAL" clId="{6E3655A5-A17C-4A42-8F4D-486784664723}" dt="2025-01-09T16:42:20.818" v="943"/>
          <ac:grpSpMkLst>
            <pc:docMk/>
            <pc:sldMk cId="4271924025" sldId="267"/>
            <ac:grpSpMk id="7" creationId="{FE14F2EB-FA6F-D859-B338-5403A9D9F755}"/>
          </ac:grpSpMkLst>
        </pc:grpChg>
        <pc:graphicFrameChg chg="mod modGraphic">
          <ac:chgData name="Stephanie Young" userId="15bba724-7131-4381-b21b-449a9f2a8fbf" providerId="ADAL" clId="{6E3655A5-A17C-4A42-8F4D-486784664723}" dt="2025-01-09T16:36:54.313" v="853"/>
          <ac:graphicFrameMkLst>
            <pc:docMk/>
            <pc:sldMk cId="4271924025" sldId="267"/>
            <ac:graphicFrameMk id="18" creationId="{3BA008B3-3F14-67F5-C6BC-C73574BB7652}"/>
          </ac:graphicFrameMkLst>
        </pc:graphicFrameChg>
        <pc:picChg chg="mod">
          <ac:chgData name="Stephanie Young" userId="15bba724-7131-4381-b21b-449a9f2a8fbf" providerId="ADAL" clId="{6E3655A5-A17C-4A42-8F4D-486784664723}" dt="2025-01-09T16:42:20.818" v="943"/>
          <ac:picMkLst>
            <pc:docMk/>
            <pc:sldMk cId="4271924025" sldId="267"/>
            <ac:picMk id="21" creationId="{7A06F7BA-F473-C253-F008-84D934C9F85A}"/>
          </ac:picMkLst>
        </pc:picChg>
        <pc:picChg chg="del">
          <ac:chgData name="Stephanie Young" userId="15bba724-7131-4381-b21b-449a9f2a8fbf" providerId="ADAL" clId="{6E3655A5-A17C-4A42-8F4D-486784664723}" dt="2025-01-09T16:41:32.210" v="928" actId="478"/>
          <ac:picMkLst>
            <pc:docMk/>
            <pc:sldMk cId="4271924025" sldId="267"/>
            <ac:picMk id="25" creationId="{64A79FBC-CC13-4253-54D6-E305DF07FE55}"/>
          </ac:picMkLst>
        </pc:picChg>
      </pc:sldChg>
      <pc:sldChg chg="addSp delSp modSp add mod">
        <pc:chgData name="Stephanie Young" userId="15bba724-7131-4381-b21b-449a9f2a8fbf" providerId="ADAL" clId="{6E3655A5-A17C-4A42-8F4D-486784664723}" dt="2025-01-09T17:16:54.117" v="1466"/>
        <pc:sldMkLst>
          <pc:docMk/>
          <pc:sldMk cId="230715895" sldId="268"/>
        </pc:sldMkLst>
        <pc:spChg chg="del">
          <ac:chgData name="Stephanie Young" userId="15bba724-7131-4381-b21b-449a9f2a8fbf" providerId="ADAL" clId="{6E3655A5-A17C-4A42-8F4D-486784664723}" dt="2025-01-09T17:15:42.141" v="1445" actId="478"/>
          <ac:spMkLst>
            <pc:docMk/>
            <pc:sldMk cId="230715895" sldId="268"/>
            <ac:spMk id="3" creationId="{B76EA43D-FB20-143E-FF0F-EF0FB6BA4759}"/>
          </ac:spMkLst>
        </pc:spChg>
        <pc:spChg chg="mod">
          <ac:chgData name="Stephanie Young" userId="15bba724-7131-4381-b21b-449a9f2a8fbf" providerId="ADAL" clId="{6E3655A5-A17C-4A42-8F4D-486784664723}" dt="2025-01-09T16:42:23.703" v="944"/>
          <ac:spMkLst>
            <pc:docMk/>
            <pc:sldMk cId="230715895" sldId="268"/>
            <ac:spMk id="22" creationId="{6F6392A3-1ED0-3A96-EEE1-03ABA8DA1068}"/>
          </ac:spMkLst>
        </pc:spChg>
        <pc:spChg chg="mod">
          <ac:chgData name="Stephanie Young" userId="15bba724-7131-4381-b21b-449a9f2a8fbf" providerId="ADAL" clId="{6E3655A5-A17C-4A42-8F4D-486784664723}" dt="2025-01-09T16:42:23.703" v="944"/>
          <ac:spMkLst>
            <pc:docMk/>
            <pc:sldMk cId="230715895" sldId="268"/>
            <ac:spMk id="23" creationId="{ED0CD768-47DE-BFB9-7028-3A1653BF5CE6}"/>
          </ac:spMkLst>
        </pc:spChg>
        <pc:spChg chg="add mod">
          <ac:chgData name="Stephanie Young" userId="15bba724-7131-4381-b21b-449a9f2a8fbf" providerId="ADAL" clId="{6E3655A5-A17C-4A42-8F4D-486784664723}" dt="2025-01-09T17:16:54.117" v="1466"/>
          <ac:spMkLst>
            <pc:docMk/>
            <pc:sldMk cId="230715895" sldId="268"/>
            <ac:spMk id="24" creationId="{EC19B46B-4B96-684D-A2D8-351667CD44F6}"/>
          </ac:spMkLst>
        </pc:spChg>
        <pc:spChg chg="del">
          <ac:chgData name="Stephanie Young" userId="15bba724-7131-4381-b21b-449a9f2a8fbf" providerId="ADAL" clId="{6E3655A5-A17C-4A42-8F4D-486784664723}" dt="2025-01-09T16:41:35.694" v="929" actId="478"/>
          <ac:spMkLst>
            <pc:docMk/>
            <pc:sldMk cId="230715895" sldId="268"/>
            <ac:spMk id="26" creationId="{684326BA-05FD-93A8-1758-022CBE4131A2}"/>
          </ac:spMkLst>
        </pc:spChg>
        <pc:spChg chg="del">
          <ac:chgData name="Stephanie Young" userId="15bba724-7131-4381-b21b-449a9f2a8fbf" providerId="ADAL" clId="{6E3655A5-A17C-4A42-8F4D-486784664723}" dt="2025-01-09T16:41:35.694" v="929" actId="478"/>
          <ac:spMkLst>
            <pc:docMk/>
            <pc:sldMk cId="230715895" sldId="268"/>
            <ac:spMk id="27" creationId="{E9C24E1A-F2F5-9F8A-6032-C0F94B2F72D6}"/>
          </ac:spMkLst>
        </pc:spChg>
        <pc:spChg chg="mod">
          <ac:chgData name="Stephanie Young" userId="15bba724-7131-4381-b21b-449a9f2a8fbf" providerId="ADAL" clId="{6E3655A5-A17C-4A42-8F4D-486784664723}" dt="2025-01-09T16:37:32.856" v="860" actId="20577"/>
          <ac:spMkLst>
            <pc:docMk/>
            <pc:sldMk cId="230715895" sldId="268"/>
            <ac:spMk id="87" creationId="{30B3C584-535A-23F7-E216-4E3DCEAB2287}"/>
          </ac:spMkLst>
        </pc:spChg>
        <pc:grpChg chg="add mod">
          <ac:chgData name="Stephanie Young" userId="15bba724-7131-4381-b21b-449a9f2a8fbf" providerId="ADAL" clId="{6E3655A5-A17C-4A42-8F4D-486784664723}" dt="2025-01-09T16:42:23.703" v="944"/>
          <ac:grpSpMkLst>
            <pc:docMk/>
            <pc:sldMk cId="230715895" sldId="268"/>
            <ac:grpSpMk id="7" creationId="{5663D306-4310-4077-7914-168F5D46B4A5}"/>
          </ac:grpSpMkLst>
        </pc:grpChg>
        <pc:graphicFrameChg chg="modGraphic">
          <ac:chgData name="Stephanie Young" userId="15bba724-7131-4381-b21b-449a9f2a8fbf" providerId="ADAL" clId="{6E3655A5-A17C-4A42-8F4D-486784664723}" dt="2025-01-09T16:37:58.862" v="868" actId="20577"/>
          <ac:graphicFrameMkLst>
            <pc:docMk/>
            <pc:sldMk cId="230715895" sldId="268"/>
            <ac:graphicFrameMk id="18" creationId="{BAFAAEF5-8704-A602-C6A1-8A7D3B1E4063}"/>
          </ac:graphicFrameMkLst>
        </pc:graphicFrameChg>
        <pc:picChg chg="mod">
          <ac:chgData name="Stephanie Young" userId="15bba724-7131-4381-b21b-449a9f2a8fbf" providerId="ADAL" clId="{6E3655A5-A17C-4A42-8F4D-486784664723}" dt="2025-01-09T16:42:23.703" v="944"/>
          <ac:picMkLst>
            <pc:docMk/>
            <pc:sldMk cId="230715895" sldId="268"/>
            <ac:picMk id="21" creationId="{A877ABCC-57A9-897F-2D07-0655E2926A5F}"/>
          </ac:picMkLst>
        </pc:picChg>
        <pc:picChg chg="del">
          <ac:chgData name="Stephanie Young" userId="15bba724-7131-4381-b21b-449a9f2a8fbf" providerId="ADAL" clId="{6E3655A5-A17C-4A42-8F4D-486784664723}" dt="2025-01-09T16:41:35.694" v="929" actId="478"/>
          <ac:picMkLst>
            <pc:docMk/>
            <pc:sldMk cId="230715895" sldId="268"/>
            <ac:picMk id="25" creationId="{88801826-59BA-0CDE-D5BD-1C5C25A2F3D6}"/>
          </ac:picMkLst>
        </pc:picChg>
      </pc:sldChg>
      <pc:sldChg chg="addSp delSp modSp add mod">
        <pc:chgData name="Stephanie Young" userId="15bba724-7131-4381-b21b-449a9f2a8fbf" providerId="ADAL" clId="{6E3655A5-A17C-4A42-8F4D-486784664723}" dt="2025-01-09T17:16:56.128" v="1467"/>
        <pc:sldMkLst>
          <pc:docMk/>
          <pc:sldMk cId="4290370101" sldId="269"/>
        </pc:sldMkLst>
        <pc:spChg chg="del">
          <ac:chgData name="Stephanie Young" userId="15bba724-7131-4381-b21b-449a9f2a8fbf" providerId="ADAL" clId="{6E3655A5-A17C-4A42-8F4D-486784664723}" dt="2025-01-09T17:15:48.278" v="1446" actId="478"/>
          <ac:spMkLst>
            <pc:docMk/>
            <pc:sldMk cId="4290370101" sldId="269"/>
            <ac:spMk id="3" creationId="{F15BEF69-6F0F-CC13-7E28-94CB0040D651}"/>
          </ac:spMkLst>
        </pc:spChg>
        <pc:spChg chg="mod">
          <ac:chgData name="Stephanie Young" userId="15bba724-7131-4381-b21b-449a9f2a8fbf" providerId="ADAL" clId="{6E3655A5-A17C-4A42-8F4D-486784664723}" dt="2025-01-09T16:42:26.103" v="945"/>
          <ac:spMkLst>
            <pc:docMk/>
            <pc:sldMk cId="4290370101" sldId="269"/>
            <ac:spMk id="22" creationId="{46E78A40-18C1-FEF5-C917-0E0023CE53F7}"/>
          </ac:spMkLst>
        </pc:spChg>
        <pc:spChg chg="mod">
          <ac:chgData name="Stephanie Young" userId="15bba724-7131-4381-b21b-449a9f2a8fbf" providerId="ADAL" clId="{6E3655A5-A17C-4A42-8F4D-486784664723}" dt="2025-01-09T16:42:26.103" v="945"/>
          <ac:spMkLst>
            <pc:docMk/>
            <pc:sldMk cId="4290370101" sldId="269"/>
            <ac:spMk id="23" creationId="{6C3D702A-5A3C-F7AF-0547-AD6682E954AF}"/>
          </ac:spMkLst>
        </pc:spChg>
        <pc:spChg chg="add mod">
          <ac:chgData name="Stephanie Young" userId="15bba724-7131-4381-b21b-449a9f2a8fbf" providerId="ADAL" clId="{6E3655A5-A17C-4A42-8F4D-486784664723}" dt="2025-01-09T17:16:56.128" v="1467"/>
          <ac:spMkLst>
            <pc:docMk/>
            <pc:sldMk cId="4290370101" sldId="269"/>
            <ac:spMk id="24" creationId="{4B2FFD42-9F74-DB8D-FEE3-0791EC615510}"/>
          </ac:spMkLst>
        </pc:spChg>
        <pc:spChg chg="del">
          <ac:chgData name="Stephanie Young" userId="15bba724-7131-4381-b21b-449a9f2a8fbf" providerId="ADAL" clId="{6E3655A5-A17C-4A42-8F4D-486784664723}" dt="2025-01-09T16:41:39.874" v="930" actId="478"/>
          <ac:spMkLst>
            <pc:docMk/>
            <pc:sldMk cId="4290370101" sldId="269"/>
            <ac:spMk id="26" creationId="{9FC2DD1D-3CE9-9219-50C3-EB16BA15F905}"/>
          </ac:spMkLst>
        </pc:spChg>
        <pc:spChg chg="del">
          <ac:chgData name="Stephanie Young" userId="15bba724-7131-4381-b21b-449a9f2a8fbf" providerId="ADAL" clId="{6E3655A5-A17C-4A42-8F4D-486784664723}" dt="2025-01-09T16:41:39.874" v="930" actId="478"/>
          <ac:spMkLst>
            <pc:docMk/>
            <pc:sldMk cId="4290370101" sldId="269"/>
            <ac:spMk id="27" creationId="{98C29044-682E-5D2F-17C1-7D843E8830B9}"/>
          </ac:spMkLst>
        </pc:spChg>
        <pc:grpChg chg="add mod">
          <ac:chgData name="Stephanie Young" userId="15bba724-7131-4381-b21b-449a9f2a8fbf" providerId="ADAL" clId="{6E3655A5-A17C-4A42-8F4D-486784664723}" dt="2025-01-09T16:42:26.103" v="945"/>
          <ac:grpSpMkLst>
            <pc:docMk/>
            <pc:sldMk cId="4290370101" sldId="269"/>
            <ac:grpSpMk id="7" creationId="{0261A03C-DE0A-D9A4-D625-0E75029E15E6}"/>
          </ac:grpSpMkLst>
        </pc:grpChg>
        <pc:picChg chg="mod">
          <ac:chgData name="Stephanie Young" userId="15bba724-7131-4381-b21b-449a9f2a8fbf" providerId="ADAL" clId="{6E3655A5-A17C-4A42-8F4D-486784664723}" dt="2025-01-09T16:42:26.103" v="945"/>
          <ac:picMkLst>
            <pc:docMk/>
            <pc:sldMk cId="4290370101" sldId="269"/>
            <ac:picMk id="21" creationId="{48B3003E-7DDC-54CC-3770-5312918A0229}"/>
          </ac:picMkLst>
        </pc:picChg>
        <pc:picChg chg="del">
          <ac:chgData name="Stephanie Young" userId="15bba724-7131-4381-b21b-449a9f2a8fbf" providerId="ADAL" clId="{6E3655A5-A17C-4A42-8F4D-486784664723}" dt="2025-01-09T16:41:39.874" v="930" actId="478"/>
          <ac:picMkLst>
            <pc:docMk/>
            <pc:sldMk cId="4290370101" sldId="269"/>
            <ac:picMk id="25" creationId="{82A51D4D-334A-ACFC-F08A-76F8791A73A7}"/>
          </ac:picMkLst>
        </pc:picChg>
      </pc:sldChg>
      <pc:sldChg chg="addSp delSp modSp add mod">
        <pc:chgData name="Stephanie Young" userId="15bba724-7131-4381-b21b-449a9f2a8fbf" providerId="ADAL" clId="{6E3655A5-A17C-4A42-8F4D-486784664723}" dt="2025-01-09T17:16:58.011" v="1468"/>
        <pc:sldMkLst>
          <pc:docMk/>
          <pc:sldMk cId="4092200790" sldId="270"/>
        </pc:sldMkLst>
        <pc:spChg chg="del">
          <ac:chgData name="Stephanie Young" userId="15bba724-7131-4381-b21b-449a9f2a8fbf" providerId="ADAL" clId="{6E3655A5-A17C-4A42-8F4D-486784664723}" dt="2025-01-09T17:15:52.830" v="1447" actId="478"/>
          <ac:spMkLst>
            <pc:docMk/>
            <pc:sldMk cId="4092200790" sldId="270"/>
            <ac:spMk id="3" creationId="{3CFC211B-5066-DB0A-1070-C408CC7FB98C}"/>
          </ac:spMkLst>
        </pc:spChg>
        <pc:spChg chg="mod">
          <ac:chgData name="Stephanie Young" userId="15bba724-7131-4381-b21b-449a9f2a8fbf" providerId="ADAL" clId="{6E3655A5-A17C-4A42-8F4D-486784664723}" dt="2025-01-09T16:42:27.919" v="946"/>
          <ac:spMkLst>
            <pc:docMk/>
            <pc:sldMk cId="4092200790" sldId="270"/>
            <ac:spMk id="22" creationId="{4A1D23EC-0A83-DC67-5F89-5AC5D7389979}"/>
          </ac:spMkLst>
        </pc:spChg>
        <pc:spChg chg="mod">
          <ac:chgData name="Stephanie Young" userId="15bba724-7131-4381-b21b-449a9f2a8fbf" providerId="ADAL" clId="{6E3655A5-A17C-4A42-8F4D-486784664723}" dt="2025-01-09T16:42:27.919" v="946"/>
          <ac:spMkLst>
            <pc:docMk/>
            <pc:sldMk cId="4092200790" sldId="270"/>
            <ac:spMk id="23" creationId="{15E8DDC5-C597-D13F-B78F-3A91B1A36838}"/>
          </ac:spMkLst>
        </pc:spChg>
        <pc:spChg chg="add mod">
          <ac:chgData name="Stephanie Young" userId="15bba724-7131-4381-b21b-449a9f2a8fbf" providerId="ADAL" clId="{6E3655A5-A17C-4A42-8F4D-486784664723}" dt="2025-01-09T17:16:58.011" v="1468"/>
          <ac:spMkLst>
            <pc:docMk/>
            <pc:sldMk cId="4092200790" sldId="270"/>
            <ac:spMk id="24" creationId="{AB62EFD8-51CD-AC56-B690-9599BB299766}"/>
          </ac:spMkLst>
        </pc:spChg>
        <pc:spChg chg="del">
          <ac:chgData name="Stephanie Young" userId="15bba724-7131-4381-b21b-449a9f2a8fbf" providerId="ADAL" clId="{6E3655A5-A17C-4A42-8F4D-486784664723}" dt="2025-01-09T16:41:42.970" v="931" actId="478"/>
          <ac:spMkLst>
            <pc:docMk/>
            <pc:sldMk cId="4092200790" sldId="270"/>
            <ac:spMk id="26" creationId="{48F76028-16F6-B0A4-1B0B-302F96F9C2B8}"/>
          </ac:spMkLst>
        </pc:spChg>
        <pc:spChg chg="del">
          <ac:chgData name="Stephanie Young" userId="15bba724-7131-4381-b21b-449a9f2a8fbf" providerId="ADAL" clId="{6E3655A5-A17C-4A42-8F4D-486784664723}" dt="2025-01-09T16:41:42.970" v="931" actId="478"/>
          <ac:spMkLst>
            <pc:docMk/>
            <pc:sldMk cId="4092200790" sldId="270"/>
            <ac:spMk id="27" creationId="{1F3E26E9-F48D-49C6-22CD-FC1F513A90F8}"/>
          </ac:spMkLst>
        </pc:spChg>
        <pc:spChg chg="mod">
          <ac:chgData name="Stephanie Young" userId="15bba724-7131-4381-b21b-449a9f2a8fbf" providerId="ADAL" clId="{6E3655A5-A17C-4A42-8F4D-486784664723}" dt="2025-01-09T16:38:14.063" v="872" actId="20577"/>
          <ac:spMkLst>
            <pc:docMk/>
            <pc:sldMk cId="4092200790" sldId="270"/>
            <ac:spMk id="87" creationId="{99D9E2AB-C0E1-E9A0-F992-4272A9BBEF8F}"/>
          </ac:spMkLst>
        </pc:spChg>
        <pc:grpChg chg="add mod">
          <ac:chgData name="Stephanie Young" userId="15bba724-7131-4381-b21b-449a9f2a8fbf" providerId="ADAL" clId="{6E3655A5-A17C-4A42-8F4D-486784664723}" dt="2025-01-09T16:42:27.919" v="946"/>
          <ac:grpSpMkLst>
            <pc:docMk/>
            <pc:sldMk cId="4092200790" sldId="270"/>
            <ac:grpSpMk id="7" creationId="{B628DF3D-462F-CBAC-55D0-D3B71CEDA209}"/>
          </ac:grpSpMkLst>
        </pc:grpChg>
        <pc:graphicFrameChg chg="modGraphic">
          <ac:chgData name="Stephanie Young" userId="15bba724-7131-4381-b21b-449a9f2a8fbf" providerId="ADAL" clId="{6E3655A5-A17C-4A42-8F4D-486784664723}" dt="2025-01-09T16:39:08.904" v="880" actId="20577"/>
          <ac:graphicFrameMkLst>
            <pc:docMk/>
            <pc:sldMk cId="4092200790" sldId="270"/>
            <ac:graphicFrameMk id="18" creationId="{9F08CAD4-0C49-9406-F932-92450D72AFB1}"/>
          </ac:graphicFrameMkLst>
        </pc:graphicFrameChg>
        <pc:picChg chg="mod">
          <ac:chgData name="Stephanie Young" userId="15bba724-7131-4381-b21b-449a9f2a8fbf" providerId="ADAL" clId="{6E3655A5-A17C-4A42-8F4D-486784664723}" dt="2025-01-09T16:42:27.919" v="946"/>
          <ac:picMkLst>
            <pc:docMk/>
            <pc:sldMk cId="4092200790" sldId="270"/>
            <ac:picMk id="21" creationId="{45FEE6C8-EB08-18CF-48C0-CE834FA1978C}"/>
          </ac:picMkLst>
        </pc:picChg>
        <pc:picChg chg="del">
          <ac:chgData name="Stephanie Young" userId="15bba724-7131-4381-b21b-449a9f2a8fbf" providerId="ADAL" clId="{6E3655A5-A17C-4A42-8F4D-486784664723}" dt="2025-01-09T16:41:42.970" v="931" actId="478"/>
          <ac:picMkLst>
            <pc:docMk/>
            <pc:sldMk cId="4092200790" sldId="270"/>
            <ac:picMk id="25" creationId="{132FF8A0-1F20-3B6B-8BC2-7A7E7D5ECC7C}"/>
          </ac:picMkLst>
        </pc:picChg>
      </pc:sldChg>
      <pc:sldChg chg="modSp add mod">
        <pc:chgData name="Stephanie Young" userId="15bba724-7131-4381-b21b-449a9f2a8fbf" providerId="ADAL" clId="{6E3655A5-A17C-4A42-8F4D-486784664723}" dt="2025-01-09T17:14:02.388" v="1415" actId="20577"/>
        <pc:sldMkLst>
          <pc:docMk/>
          <pc:sldMk cId="397406038" sldId="271"/>
        </pc:sldMkLst>
        <pc:spChg chg="mod">
          <ac:chgData name="Stephanie Young" userId="15bba724-7131-4381-b21b-449a9f2a8fbf" providerId="ADAL" clId="{6E3655A5-A17C-4A42-8F4D-486784664723}" dt="2025-01-09T17:14:02.388" v="1415" actId="20577"/>
          <ac:spMkLst>
            <pc:docMk/>
            <pc:sldMk cId="397406038" sldId="271"/>
            <ac:spMk id="23" creationId="{5F8C5D9E-0150-AC27-FEB2-04E43262A489}"/>
          </ac:spMkLst>
        </pc:spChg>
        <pc:spChg chg="mod">
          <ac:chgData name="Stephanie Young" userId="15bba724-7131-4381-b21b-449a9f2a8fbf" providerId="ADAL" clId="{6E3655A5-A17C-4A42-8F4D-486784664723}" dt="2025-01-09T17:11:20.271" v="1359" actId="20577"/>
          <ac:spMkLst>
            <pc:docMk/>
            <pc:sldMk cId="397406038" sldId="271"/>
            <ac:spMk id="87" creationId="{270FA7AE-80F9-146E-02DF-6B0F13D26C49}"/>
          </ac:spMkLst>
        </pc:spChg>
        <pc:grpChg chg="mod">
          <ac:chgData name="Stephanie Young" userId="15bba724-7131-4381-b21b-449a9f2a8fbf" providerId="ADAL" clId="{6E3655A5-A17C-4A42-8F4D-486784664723}" dt="2025-01-09T17:11:28.907" v="1360" actId="1036"/>
          <ac:grpSpMkLst>
            <pc:docMk/>
            <pc:sldMk cId="397406038" sldId="271"/>
            <ac:grpSpMk id="20" creationId="{8E10E033-4300-2C99-C34C-4918C50FE39F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stemcollab.wvu.edu/" TargetMode="External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stemcollab.wvu.edu/" TargetMode="External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stemcollab.wvu.edu/" TargetMode="External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stemcollab.wvu.edu/" TargetMode="External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stemcollab.wvu.edu/" TargetMode="External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stemcollab.wvu.edu/" TargetMode="External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stemcollab.wvu.edu/" TargetMode="External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stemcollab.wvu.edu/" TargetMode="External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stemcollab.wvu.edu/" TargetMode="External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stemcollab.wvu.edu/" TargetMode="External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stemcollab.wvu.edu/" TargetMode="External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stemcollab.wvu.edu/" TargetMode="External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stemcollab.wvu.edu/" TargetMode="External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stemcollab.wvu.edu/" TargetMode="External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stemcollab.wvu.edu/" TargetMode="External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4FE96-F9FB-4218-FE12-DD54F650E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43">
            <a:extLst>
              <a:ext uri="{FF2B5EF4-FFF2-40B4-BE49-F238E27FC236}">
                <a16:creationId xmlns:a16="http://schemas.microsoft.com/office/drawing/2014/main" id="{8A316619-278C-1424-AA3F-2690399D8955}"/>
              </a:ext>
            </a:extLst>
          </p:cNvPr>
          <p:cNvSpPr/>
          <p:nvPr/>
        </p:nvSpPr>
        <p:spPr>
          <a:xfrm>
            <a:off x="685800" y="3840053"/>
            <a:ext cx="11867159" cy="3616650"/>
          </a:xfrm>
          <a:custGeom>
            <a:avLst/>
            <a:gdLst/>
            <a:ahLst/>
            <a:cxnLst/>
            <a:rect l="l" t="t" r="r" b="b"/>
            <a:pathLst>
              <a:path w="1245206" h="1262321">
                <a:moveTo>
                  <a:pt x="0" y="0"/>
                </a:moveTo>
                <a:lnTo>
                  <a:pt x="1245206" y="0"/>
                </a:lnTo>
                <a:lnTo>
                  <a:pt x="1245206" y="1262321"/>
                </a:lnTo>
                <a:lnTo>
                  <a:pt x="0" y="1262321"/>
                </a:lnTo>
                <a:close/>
              </a:path>
            </a:pathLst>
          </a:custGeom>
          <a:solidFill>
            <a:srgbClr val="F5C63B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26B42915-BA11-C410-FC49-0D69F2ABEAC9}"/>
              </a:ext>
            </a:extLst>
          </p:cNvPr>
          <p:cNvSpPr/>
          <p:nvPr/>
        </p:nvSpPr>
        <p:spPr>
          <a:xfrm>
            <a:off x="680376" y="43657"/>
            <a:ext cx="1834219" cy="1563290"/>
          </a:xfrm>
          <a:custGeom>
            <a:avLst/>
            <a:gdLst/>
            <a:ahLst/>
            <a:cxnLst/>
            <a:rect l="l" t="t" r="r" b="b"/>
            <a:pathLst>
              <a:path w="1834219" h="1563290">
                <a:moveTo>
                  <a:pt x="0" y="0"/>
                </a:moveTo>
                <a:lnTo>
                  <a:pt x="1834219" y="0"/>
                </a:lnTo>
                <a:lnTo>
                  <a:pt x="1834219" y="1563290"/>
                </a:lnTo>
                <a:lnTo>
                  <a:pt x="0" y="15632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A3DC554D-B8B8-E7F4-E1E1-C8420BAEA7E1}"/>
              </a:ext>
            </a:extLst>
          </p:cNvPr>
          <p:cNvGrpSpPr/>
          <p:nvPr/>
        </p:nvGrpSpPr>
        <p:grpSpPr>
          <a:xfrm>
            <a:off x="0" y="1642873"/>
            <a:ext cx="18288000" cy="277844"/>
            <a:chOff x="0" y="0"/>
            <a:chExt cx="3679398" cy="559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6FBFD96-3DAA-8955-E6E5-1D2FB8F72883}"/>
                </a:ext>
              </a:extLst>
            </p:cNvPr>
            <p:cNvSpPr/>
            <p:nvPr/>
          </p:nvSpPr>
          <p:spPr>
            <a:xfrm>
              <a:off x="0" y="0"/>
              <a:ext cx="3679398" cy="55900"/>
            </a:xfrm>
            <a:custGeom>
              <a:avLst/>
              <a:gdLst/>
              <a:ahLst/>
              <a:cxnLst/>
              <a:rect l="l" t="t" r="r" b="b"/>
              <a:pathLst>
                <a:path w="3679398" h="55900">
                  <a:moveTo>
                    <a:pt x="0" y="0"/>
                  </a:moveTo>
                  <a:lnTo>
                    <a:pt x="3679398" y="0"/>
                  </a:lnTo>
                  <a:lnTo>
                    <a:pt x="3679398" y="55900"/>
                  </a:lnTo>
                  <a:lnTo>
                    <a:pt x="0" y="55900"/>
                  </a:lnTo>
                  <a:close/>
                </a:path>
              </a:pathLst>
            </a:custGeom>
            <a:solidFill>
              <a:srgbClr val="3E72A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6B2F81D9-AF1C-E30F-EA4F-F440C604B8B5}"/>
                </a:ext>
              </a:extLst>
            </p:cNvPr>
            <p:cNvSpPr txBox="1"/>
            <p:nvPr/>
          </p:nvSpPr>
          <p:spPr>
            <a:xfrm>
              <a:off x="0" y="-19050"/>
              <a:ext cx="3679398" cy="74950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FD34032E-5EA1-7631-A24F-B9461E6A0DFF}"/>
              </a:ext>
            </a:extLst>
          </p:cNvPr>
          <p:cNvGrpSpPr/>
          <p:nvPr/>
        </p:nvGrpSpPr>
        <p:grpSpPr>
          <a:xfrm>
            <a:off x="0" y="1911981"/>
            <a:ext cx="18288000" cy="288835"/>
            <a:chOff x="0" y="0"/>
            <a:chExt cx="3679398" cy="58111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3B933F91-8158-55EB-828D-8783FBA36D12}"/>
                </a:ext>
              </a:extLst>
            </p:cNvPr>
            <p:cNvSpPr/>
            <p:nvPr/>
          </p:nvSpPr>
          <p:spPr>
            <a:xfrm>
              <a:off x="0" y="0"/>
              <a:ext cx="3679398" cy="58111"/>
            </a:xfrm>
            <a:custGeom>
              <a:avLst/>
              <a:gdLst/>
              <a:ahLst/>
              <a:cxnLst/>
              <a:rect l="l" t="t" r="r" b="b"/>
              <a:pathLst>
                <a:path w="3679398" h="58111">
                  <a:moveTo>
                    <a:pt x="0" y="0"/>
                  </a:moveTo>
                  <a:lnTo>
                    <a:pt x="3679398" y="0"/>
                  </a:lnTo>
                  <a:lnTo>
                    <a:pt x="3679398" y="58111"/>
                  </a:lnTo>
                  <a:lnTo>
                    <a:pt x="0" y="58111"/>
                  </a:lnTo>
                  <a:close/>
                </a:path>
              </a:pathLst>
            </a:custGeom>
            <a:solidFill>
              <a:srgbClr val="F5C63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8DB47922-B91E-D3FA-286E-5C7FB1CCE7CF}"/>
                </a:ext>
              </a:extLst>
            </p:cNvPr>
            <p:cNvSpPr txBox="1"/>
            <p:nvPr/>
          </p:nvSpPr>
          <p:spPr>
            <a:xfrm>
              <a:off x="0" y="-19050"/>
              <a:ext cx="3679398" cy="77161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E35363D7-62DB-6FA3-7479-0BF21D5ED70B}"/>
              </a:ext>
            </a:extLst>
          </p:cNvPr>
          <p:cNvGrpSpPr/>
          <p:nvPr/>
        </p:nvGrpSpPr>
        <p:grpSpPr>
          <a:xfrm>
            <a:off x="0" y="2103157"/>
            <a:ext cx="18288000" cy="144743"/>
            <a:chOff x="0" y="0"/>
            <a:chExt cx="3679398" cy="29121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B337DDF-09F4-12CD-3D43-10EF6DF9FFB0}"/>
                </a:ext>
              </a:extLst>
            </p:cNvPr>
            <p:cNvSpPr/>
            <p:nvPr/>
          </p:nvSpPr>
          <p:spPr>
            <a:xfrm>
              <a:off x="0" y="0"/>
              <a:ext cx="3679398" cy="29121"/>
            </a:xfrm>
            <a:custGeom>
              <a:avLst/>
              <a:gdLst/>
              <a:ahLst/>
              <a:cxnLst/>
              <a:rect l="l" t="t" r="r" b="b"/>
              <a:pathLst>
                <a:path w="3679398" h="29121">
                  <a:moveTo>
                    <a:pt x="0" y="0"/>
                  </a:moveTo>
                  <a:lnTo>
                    <a:pt x="3679398" y="0"/>
                  </a:lnTo>
                  <a:lnTo>
                    <a:pt x="3679398" y="29121"/>
                  </a:lnTo>
                  <a:lnTo>
                    <a:pt x="0" y="29121"/>
                  </a:lnTo>
                  <a:close/>
                </a:path>
              </a:pathLst>
            </a:custGeom>
            <a:solidFill>
              <a:srgbClr val="F48F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C2490B2B-64EC-D23B-A465-81E8FB6FBD33}"/>
                </a:ext>
              </a:extLst>
            </p:cNvPr>
            <p:cNvSpPr txBox="1"/>
            <p:nvPr/>
          </p:nvSpPr>
          <p:spPr>
            <a:xfrm>
              <a:off x="0" y="-19050"/>
              <a:ext cx="3679398" cy="48171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6" name="TextBox 56">
            <a:extLst>
              <a:ext uri="{FF2B5EF4-FFF2-40B4-BE49-F238E27FC236}">
                <a16:creationId xmlns:a16="http://schemas.microsoft.com/office/drawing/2014/main" id="{59AE8134-08C1-A4F3-33DE-02AF57D7FE5F}"/>
              </a:ext>
            </a:extLst>
          </p:cNvPr>
          <p:cNvSpPr txBox="1"/>
          <p:nvPr/>
        </p:nvSpPr>
        <p:spPr>
          <a:xfrm>
            <a:off x="2825657" y="438657"/>
            <a:ext cx="11779935" cy="935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5"/>
              </a:lnSpc>
            </a:pPr>
            <a:r>
              <a:rPr lang="en-US" sz="7245" dirty="0">
                <a:solidFill>
                  <a:srgbClr val="2064A1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STEM Learning Center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70C6179-0244-E66A-BA37-E5636F166472}"/>
              </a:ext>
            </a:extLst>
          </p:cNvPr>
          <p:cNvGrpSpPr/>
          <p:nvPr/>
        </p:nvGrpSpPr>
        <p:grpSpPr>
          <a:xfrm>
            <a:off x="12877800" y="4252725"/>
            <a:ext cx="5249429" cy="4859987"/>
            <a:chOff x="200942" y="4167692"/>
            <a:chExt cx="5249429" cy="4859987"/>
          </a:xfrm>
        </p:grpSpPr>
        <p:grpSp>
          <p:nvGrpSpPr>
            <p:cNvPr id="62" name="Group 3">
              <a:extLst>
                <a:ext uri="{FF2B5EF4-FFF2-40B4-BE49-F238E27FC236}">
                  <a16:creationId xmlns:a16="http://schemas.microsoft.com/office/drawing/2014/main" id="{2927E8AC-7450-FC25-F8DA-627AC510CE03}"/>
                </a:ext>
              </a:extLst>
            </p:cNvPr>
            <p:cNvGrpSpPr/>
            <p:nvPr/>
          </p:nvGrpSpPr>
          <p:grpSpPr>
            <a:xfrm>
              <a:off x="200942" y="4167692"/>
              <a:ext cx="5249429" cy="3667083"/>
              <a:chOff x="89399" y="9525"/>
              <a:chExt cx="6999238" cy="4889443"/>
            </a:xfrm>
          </p:grpSpPr>
          <p:sp>
            <p:nvSpPr>
              <p:cNvPr id="63" name="Freeform 4">
                <a:extLst>
                  <a:ext uri="{FF2B5EF4-FFF2-40B4-BE49-F238E27FC236}">
                    <a16:creationId xmlns:a16="http://schemas.microsoft.com/office/drawing/2014/main" id="{AA2AD9F6-FE68-89D8-192A-3DDFBF5A17FD}"/>
                  </a:ext>
                </a:extLst>
              </p:cNvPr>
              <p:cNvSpPr/>
              <p:nvPr/>
            </p:nvSpPr>
            <p:spPr>
              <a:xfrm>
                <a:off x="364667" y="1581435"/>
                <a:ext cx="6219309" cy="3317533"/>
              </a:xfrm>
              <a:custGeom>
                <a:avLst/>
                <a:gdLst/>
                <a:ahLst/>
                <a:cxnLst/>
                <a:rect l="l" t="t" r="r" b="b"/>
                <a:pathLst>
                  <a:path w="6219309" h="3317531">
                    <a:moveTo>
                      <a:pt x="0" y="0"/>
                    </a:moveTo>
                    <a:lnTo>
                      <a:pt x="6219309" y="0"/>
                    </a:lnTo>
                    <a:lnTo>
                      <a:pt x="6219309" y="3317530"/>
                    </a:lnTo>
                    <a:lnTo>
                      <a:pt x="0" y="331753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5">
                <a:extLst>
                  <a:ext uri="{FF2B5EF4-FFF2-40B4-BE49-F238E27FC236}">
                    <a16:creationId xmlns:a16="http://schemas.microsoft.com/office/drawing/2014/main" id="{D89606F9-3BAE-2DAD-4E9A-B07363E7DE8A}"/>
                  </a:ext>
                </a:extLst>
              </p:cNvPr>
              <p:cNvSpPr/>
              <p:nvPr/>
            </p:nvSpPr>
            <p:spPr>
              <a:xfrm rot="353631">
                <a:off x="2378352" y="1689584"/>
                <a:ext cx="1836086" cy="2035983"/>
              </a:xfrm>
              <a:custGeom>
                <a:avLst/>
                <a:gdLst/>
                <a:ahLst/>
                <a:cxnLst/>
                <a:rect l="l" t="t" r="r" b="b"/>
                <a:pathLst>
                  <a:path w="1836086" h="2035983">
                    <a:moveTo>
                      <a:pt x="0" y="0"/>
                    </a:moveTo>
                    <a:lnTo>
                      <a:pt x="1836087" y="0"/>
                    </a:lnTo>
                    <a:lnTo>
                      <a:pt x="1836087" y="2035983"/>
                    </a:lnTo>
                    <a:lnTo>
                      <a:pt x="0" y="203598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6">
                <a:extLst>
                  <a:ext uri="{FF2B5EF4-FFF2-40B4-BE49-F238E27FC236}">
                    <a16:creationId xmlns:a16="http://schemas.microsoft.com/office/drawing/2014/main" id="{2E24B707-E772-9817-412F-D09CC0B2870C}"/>
                  </a:ext>
                </a:extLst>
              </p:cNvPr>
              <p:cNvSpPr/>
              <p:nvPr/>
            </p:nvSpPr>
            <p:spPr>
              <a:xfrm rot="353631">
                <a:off x="2432551" y="1795770"/>
                <a:ext cx="1727691" cy="1915785"/>
              </a:xfrm>
              <a:custGeom>
                <a:avLst/>
                <a:gdLst/>
                <a:ahLst/>
                <a:cxnLst/>
                <a:rect l="l" t="t" r="r" b="b"/>
                <a:pathLst>
                  <a:path w="1727690" h="1915785">
                    <a:moveTo>
                      <a:pt x="0" y="0"/>
                    </a:moveTo>
                    <a:lnTo>
                      <a:pt x="1727689" y="0"/>
                    </a:lnTo>
                    <a:lnTo>
                      <a:pt x="1727689" y="1915785"/>
                    </a:lnTo>
                    <a:lnTo>
                      <a:pt x="0" y="191578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7">
                <a:extLst>
                  <a:ext uri="{FF2B5EF4-FFF2-40B4-BE49-F238E27FC236}">
                    <a16:creationId xmlns:a16="http://schemas.microsoft.com/office/drawing/2014/main" id="{EF69AB7F-FEB6-B8ED-0E4A-529427D5E361}"/>
                  </a:ext>
                </a:extLst>
              </p:cNvPr>
              <p:cNvSpPr/>
              <p:nvPr/>
            </p:nvSpPr>
            <p:spPr>
              <a:xfrm>
                <a:off x="89399" y="206898"/>
                <a:ext cx="780144" cy="968576"/>
              </a:xfrm>
              <a:custGeom>
                <a:avLst/>
                <a:gdLst/>
                <a:ahLst/>
                <a:cxnLst/>
                <a:rect l="l" t="t" r="r" b="b"/>
                <a:pathLst>
                  <a:path w="780144" h="968576">
                    <a:moveTo>
                      <a:pt x="0" y="0"/>
                    </a:moveTo>
                    <a:lnTo>
                      <a:pt x="780144" y="0"/>
                    </a:lnTo>
                    <a:lnTo>
                      <a:pt x="780144" y="968576"/>
                    </a:lnTo>
                    <a:lnTo>
                      <a:pt x="0" y="968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TextBox 8">
                <a:extLst>
                  <a:ext uri="{FF2B5EF4-FFF2-40B4-BE49-F238E27FC236}">
                    <a16:creationId xmlns:a16="http://schemas.microsoft.com/office/drawing/2014/main" id="{7E102E7A-6A42-9913-2AE5-2385F4A903C1}"/>
                  </a:ext>
                </a:extLst>
              </p:cNvPr>
              <p:cNvSpPr txBox="1"/>
              <p:nvPr/>
            </p:nvSpPr>
            <p:spPr>
              <a:xfrm>
                <a:off x="1090773" y="9525"/>
                <a:ext cx="5997864" cy="13728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3380"/>
                  </a:lnSpc>
                </a:pPr>
                <a:r>
                  <a:rPr lang="en-US" sz="2817" b="1" dirty="0">
                    <a:solidFill>
                      <a:srgbClr val="000000"/>
                    </a:solidFill>
                    <a:latin typeface="Quicksand Bold"/>
                    <a:ea typeface="Quicksand Bold"/>
                    <a:cs typeface="Quicksand Bold"/>
                    <a:sym typeface="Quicksand Bold"/>
                  </a:rPr>
                  <a:t>CRL Building Room 152</a:t>
                </a:r>
              </a:p>
              <a:p>
                <a:pPr algn="l">
                  <a:lnSpc>
                    <a:spcPts val="2458"/>
                  </a:lnSpc>
                </a:pPr>
                <a:r>
                  <a:rPr lang="en-US" sz="2048" b="1" dirty="0">
                    <a:solidFill>
                      <a:srgbClr val="000000"/>
                    </a:solidFill>
                    <a:latin typeface="Quicksand Bold"/>
                    <a:ea typeface="Quicksand Bold"/>
                    <a:cs typeface="Quicksand Bold"/>
                    <a:sym typeface="Quicksand Bold"/>
                  </a:rPr>
                  <a:t>*Behind Clark Hall and across from the Mountainlair Parking Garage.</a:t>
                </a:r>
              </a:p>
            </p:txBody>
          </p:sp>
        </p:grpSp>
        <p:grpSp>
          <p:nvGrpSpPr>
            <p:cNvPr id="75" name="Group 25">
              <a:extLst>
                <a:ext uri="{FF2B5EF4-FFF2-40B4-BE49-F238E27FC236}">
                  <a16:creationId xmlns:a16="http://schemas.microsoft.com/office/drawing/2014/main" id="{FF8A31F6-492A-9427-1936-2F6CA03E6081}"/>
                </a:ext>
              </a:extLst>
            </p:cNvPr>
            <p:cNvGrpSpPr/>
            <p:nvPr/>
          </p:nvGrpSpPr>
          <p:grpSpPr>
            <a:xfrm>
              <a:off x="417055" y="7928551"/>
              <a:ext cx="4606385" cy="1099128"/>
              <a:chOff x="0" y="0"/>
              <a:chExt cx="6141847" cy="1465504"/>
            </a:xfrm>
          </p:grpSpPr>
          <p:grpSp>
            <p:nvGrpSpPr>
              <p:cNvPr id="76" name="Group 26">
                <a:extLst>
                  <a:ext uri="{FF2B5EF4-FFF2-40B4-BE49-F238E27FC236}">
                    <a16:creationId xmlns:a16="http://schemas.microsoft.com/office/drawing/2014/main" id="{88E94462-8AC3-A1AC-C4C4-03F64F046AF7}"/>
                  </a:ext>
                </a:extLst>
              </p:cNvPr>
              <p:cNvGrpSpPr/>
              <p:nvPr/>
            </p:nvGrpSpPr>
            <p:grpSpPr>
              <a:xfrm>
                <a:off x="0" y="0"/>
                <a:ext cx="6141847" cy="1465504"/>
                <a:chOff x="0" y="0"/>
                <a:chExt cx="3086171" cy="736390"/>
              </a:xfrm>
            </p:grpSpPr>
            <p:sp>
              <p:nvSpPr>
                <p:cNvPr id="81" name="Freeform 27">
                  <a:extLst>
                    <a:ext uri="{FF2B5EF4-FFF2-40B4-BE49-F238E27FC236}">
                      <a16:creationId xmlns:a16="http://schemas.microsoft.com/office/drawing/2014/main" id="{89054074-7E4E-9E88-B22A-D087F48912F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086172" cy="736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172" h="736390">
                      <a:moveTo>
                        <a:pt x="0" y="0"/>
                      </a:moveTo>
                      <a:lnTo>
                        <a:pt x="3086172" y="0"/>
                      </a:lnTo>
                      <a:lnTo>
                        <a:pt x="3086172" y="736390"/>
                      </a:lnTo>
                      <a:lnTo>
                        <a:pt x="0" y="736390"/>
                      </a:lnTo>
                      <a:close/>
                    </a:path>
                  </a:pathLst>
                </a:custGeom>
                <a:solidFill>
                  <a:srgbClr val="9D999C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TextBox 28">
                  <a:extLst>
                    <a:ext uri="{FF2B5EF4-FFF2-40B4-BE49-F238E27FC236}">
                      <a16:creationId xmlns:a16="http://schemas.microsoft.com/office/drawing/2014/main" id="{5D271404-68F6-A60D-1DD3-3B7C91018C58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3086171" cy="755440"/>
                </a:xfrm>
                <a:prstGeom prst="rect">
                  <a:avLst/>
                </a:prstGeom>
              </p:spPr>
              <p:txBody>
                <a:bodyPr lIns="26431" tIns="26431" rIns="26431" bIns="26431" rtlCol="0" anchor="ctr"/>
                <a:lstStyle/>
                <a:p>
                  <a:pPr algn="ctr">
                    <a:lnSpc>
                      <a:spcPts val="1601"/>
                    </a:lnSpc>
                  </a:pPr>
                  <a:endParaRPr/>
                </a:p>
              </p:txBody>
            </p:sp>
          </p:grpSp>
          <p:grpSp>
            <p:nvGrpSpPr>
              <p:cNvPr id="77" name="Group 29">
                <a:extLst>
                  <a:ext uri="{FF2B5EF4-FFF2-40B4-BE49-F238E27FC236}">
                    <a16:creationId xmlns:a16="http://schemas.microsoft.com/office/drawing/2014/main" id="{162A0440-420B-8A6B-E96E-AE812D6C4136}"/>
                  </a:ext>
                </a:extLst>
              </p:cNvPr>
              <p:cNvGrpSpPr/>
              <p:nvPr/>
            </p:nvGrpSpPr>
            <p:grpSpPr>
              <a:xfrm>
                <a:off x="137117" y="203200"/>
                <a:ext cx="5853571" cy="1064079"/>
                <a:chOff x="0" y="0"/>
                <a:chExt cx="2941318" cy="534681"/>
              </a:xfrm>
            </p:grpSpPr>
            <p:sp>
              <p:nvSpPr>
                <p:cNvPr id="79" name="Freeform 30">
                  <a:extLst>
                    <a:ext uri="{FF2B5EF4-FFF2-40B4-BE49-F238E27FC236}">
                      <a16:creationId xmlns:a16="http://schemas.microsoft.com/office/drawing/2014/main" id="{C98AECC5-DE62-3021-4742-8069F167A9D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941318" cy="534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1318" h="534681">
                      <a:moveTo>
                        <a:pt x="67012" y="0"/>
                      </a:moveTo>
                      <a:lnTo>
                        <a:pt x="2874306" y="0"/>
                      </a:lnTo>
                      <a:cubicBezTo>
                        <a:pt x="2911316" y="0"/>
                        <a:pt x="2941318" y="30002"/>
                        <a:pt x="2941318" y="67012"/>
                      </a:cubicBezTo>
                      <a:lnTo>
                        <a:pt x="2941318" y="467670"/>
                      </a:lnTo>
                      <a:cubicBezTo>
                        <a:pt x="2941318" y="504679"/>
                        <a:pt x="2911316" y="534681"/>
                        <a:pt x="2874306" y="534681"/>
                      </a:cubicBezTo>
                      <a:lnTo>
                        <a:pt x="67012" y="534681"/>
                      </a:lnTo>
                      <a:cubicBezTo>
                        <a:pt x="30002" y="534681"/>
                        <a:pt x="0" y="504679"/>
                        <a:pt x="0" y="467670"/>
                      </a:cubicBezTo>
                      <a:lnTo>
                        <a:pt x="0" y="67012"/>
                      </a:lnTo>
                      <a:cubicBezTo>
                        <a:pt x="0" y="30002"/>
                        <a:pt x="30002" y="0"/>
                        <a:pt x="67012" y="0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TextBox 31">
                  <a:extLst>
                    <a:ext uri="{FF2B5EF4-FFF2-40B4-BE49-F238E27FC236}">
                      <a16:creationId xmlns:a16="http://schemas.microsoft.com/office/drawing/2014/main" id="{8794A8C6-971B-56ED-0091-D986430D4BE0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2941318" cy="553731"/>
                </a:xfrm>
                <a:prstGeom prst="rect">
                  <a:avLst/>
                </a:prstGeom>
              </p:spPr>
              <p:txBody>
                <a:bodyPr lIns="26431" tIns="26431" rIns="26431" bIns="26431" rtlCol="0" anchor="ctr"/>
                <a:lstStyle/>
                <a:p>
                  <a:pPr algn="ctr">
                    <a:lnSpc>
                      <a:spcPts val="1601"/>
                    </a:lnSpc>
                  </a:pPr>
                  <a:endParaRPr/>
                </a:p>
              </p:txBody>
            </p:sp>
          </p:grpSp>
          <p:sp>
            <p:nvSpPr>
              <p:cNvPr id="78" name="TextBox 32">
                <a:extLst>
                  <a:ext uri="{FF2B5EF4-FFF2-40B4-BE49-F238E27FC236}">
                    <a16:creationId xmlns:a16="http://schemas.microsoft.com/office/drawing/2014/main" id="{E435DBDD-C0B8-C747-9F95-9C4B152009A9}"/>
                  </a:ext>
                </a:extLst>
              </p:cNvPr>
              <p:cNvSpPr txBox="1"/>
              <p:nvPr/>
            </p:nvSpPr>
            <p:spPr>
              <a:xfrm>
                <a:off x="547801" y="300886"/>
                <a:ext cx="5131144" cy="8591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552"/>
                  </a:lnSpc>
                </a:pPr>
                <a:r>
                  <a:rPr lang="en-US" sz="2058" b="1">
                    <a:solidFill>
                      <a:srgbClr val="0E1413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Simply drop-in for assistance during the times listed here.</a:t>
                </a:r>
              </a:p>
            </p:txBody>
          </p:sp>
        </p:grp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A8D1848-4431-1A74-46A2-3DC833CFC91A}"/>
              </a:ext>
            </a:extLst>
          </p:cNvPr>
          <p:cNvSpPr/>
          <p:nvPr/>
        </p:nvSpPr>
        <p:spPr>
          <a:xfrm>
            <a:off x="827737" y="3960457"/>
            <a:ext cx="11638086" cy="32622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TextBox 44">
            <a:extLst>
              <a:ext uri="{FF2B5EF4-FFF2-40B4-BE49-F238E27FC236}">
                <a16:creationId xmlns:a16="http://schemas.microsoft.com/office/drawing/2014/main" id="{D3ADCF6E-2177-9FB3-2258-DDD6E3A7C783}"/>
              </a:ext>
            </a:extLst>
          </p:cNvPr>
          <p:cNvSpPr txBox="1"/>
          <p:nvPr/>
        </p:nvSpPr>
        <p:spPr>
          <a:xfrm>
            <a:off x="685800" y="3785473"/>
            <a:ext cx="11867159" cy="3671230"/>
          </a:xfrm>
          <a:prstGeom prst="rect">
            <a:avLst/>
          </a:prstGeom>
        </p:spPr>
        <p:txBody>
          <a:bodyPr lIns="75798" tIns="75798" rIns="75798" bIns="75798" rtlCol="0" anchor="ctr"/>
          <a:lstStyle/>
          <a:p>
            <a:pPr algn="ctr">
              <a:lnSpc>
                <a:spcPts val="1601"/>
              </a:lnSpc>
            </a:pPr>
            <a:endParaRPr/>
          </a:p>
        </p:txBody>
      </p:sp>
      <p:sp>
        <p:nvSpPr>
          <p:cNvPr id="87" name="TextBox 49">
            <a:extLst>
              <a:ext uri="{FF2B5EF4-FFF2-40B4-BE49-F238E27FC236}">
                <a16:creationId xmlns:a16="http://schemas.microsoft.com/office/drawing/2014/main" id="{D1FC9EAC-FADE-C6A7-05A2-5A7C94297475}"/>
              </a:ext>
            </a:extLst>
          </p:cNvPr>
          <p:cNvSpPr txBox="1"/>
          <p:nvPr/>
        </p:nvSpPr>
        <p:spPr>
          <a:xfrm>
            <a:off x="1667680" y="4081540"/>
            <a:ext cx="9903399" cy="432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7"/>
              </a:lnSpc>
            </a:pPr>
            <a:r>
              <a:rPr lang="en-US" sz="2909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CHEM 110 Tutoring:</a:t>
            </a:r>
          </a:p>
        </p:txBody>
      </p:sp>
      <p:sp>
        <p:nvSpPr>
          <p:cNvPr id="104" name="TextBox 53">
            <a:extLst>
              <a:ext uri="{FF2B5EF4-FFF2-40B4-BE49-F238E27FC236}">
                <a16:creationId xmlns:a16="http://schemas.microsoft.com/office/drawing/2014/main" id="{4657B14C-8574-D63B-7A33-38313236587C}"/>
              </a:ext>
            </a:extLst>
          </p:cNvPr>
          <p:cNvSpPr txBox="1"/>
          <p:nvPr/>
        </p:nvSpPr>
        <p:spPr>
          <a:xfrm>
            <a:off x="134045" y="2407630"/>
            <a:ext cx="17109466" cy="1030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188"/>
              </a:lnSpc>
              <a:spcBef>
                <a:spcPct val="0"/>
              </a:spcBef>
            </a:pP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We support WVU students of </a:t>
            </a:r>
            <a:r>
              <a:rPr lang="en-US" sz="2992" b="1" u="sng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all</a:t>
            </a: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majors in their STEM educational journey with </a:t>
            </a:r>
            <a:r>
              <a:rPr lang="en-US" sz="2992" b="1" i="1" dirty="0">
                <a:solidFill>
                  <a:srgbClr val="FF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FREE</a:t>
            </a: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tutoring services for introductory STEM courses, academic workshops, and fun events.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1004B7-46A4-5D4D-F04A-104A5261CEF6}"/>
              </a:ext>
            </a:extLst>
          </p:cNvPr>
          <p:cNvGrpSpPr/>
          <p:nvPr/>
        </p:nvGrpSpPr>
        <p:grpSpPr>
          <a:xfrm>
            <a:off x="1109115" y="7648931"/>
            <a:ext cx="11020527" cy="1774419"/>
            <a:chOff x="5596790" y="8183843"/>
            <a:chExt cx="11020527" cy="1774419"/>
          </a:xfrm>
        </p:grpSpPr>
        <p:grpSp>
          <p:nvGrpSpPr>
            <p:cNvPr id="68" name="Group 18">
              <a:extLst>
                <a:ext uri="{FF2B5EF4-FFF2-40B4-BE49-F238E27FC236}">
                  <a16:creationId xmlns:a16="http://schemas.microsoft.com/office/drawing/2014/main" id="{737CF16C-8DE3-E03E-41DC-4292B4DCC815}"/>
                </a:ext>
              </a:extLst>
            </p:cNvPr>
            <p:cNvGrpSpPr/>
            <p:nvPr/>
          </p:nvGrpSpPr>
          <p:grpSpPr>
            <a:xfrm>
              <a:off x="5596790" y="8183843"/>
              <a:ext cx="11020527" cy="1774419"/>
              <a:chOff x="0" y="0"/>
              <a:chExt cx="1208528" cy="1122123"/>
            </a:xfrm>
          </p:grpSpPr>
          <p:sp>
            <p:nvSpPr>
              <p:cNvPr id="69" name="Freeform 19">
                <a:extLst>
                  <a:ext uri="{FF2B5EF4-FFF2-40B4-BE49-F238E27FC236}">
                    <a16:creationId xmlns:a16="http://schemas.microsoft.com/office/drawing/2014/main" id="{6F7DCB10-3D02-630E-5670-E6518CEBDCF3}"/>
                  </a:ext>
                </a:extLst>
              </p:cNvPr>
              <p:cNvSpPr/>
              <p:nvPr/>
            </p:nvSpPr>
            <p:spPr>
              <a:xfrm>
                <a:off x="0" y="0"/>
                <a:ext cx="1208528" cy="1122123"/>
              </a:xfrm>
              <a:custGeom>
                <a:avLst/>
                <a:gdLst/>
                <a:ahLst/>
                <a:cxnLst/>
                <a:rect l="l" t="t" r="r" b="b"/>
                <a:pathLst>
                  <a:path w="1208528" h="1122123">
                    <a:moveTo>
                      <a:pt x="0" y="0"/>
                    </a:moveTo>
                    <a:lnTo>
                      <a:pt x="1208528" y="0"/>
                    </a:lnTo>
                    <a:lnTo>
                      <a:pt x="1208528" y="1122123"/>
                    </a:lnTo>
                    <a:lnTo>
                      <a:pt x="0" y="1122123"/>
                    </a:lnTo>
                    <a:close/>
                  </a:path>
                </a:pathLst>
              </a:custGeom>
              <a:solidFill>
                <a:srgbClr val="3E72A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TextBox 20">
                <a:extLst>
                  <a:ext uri="{FF2B5EF4-FFF2-40B4-BE49-F238E27FC236}">
                    <a16:creationId xmlns:a16="http://schemas.microsoft.com/office/drawing/2014/main" id="{B7848E54-77E6-1E71-97B4-E95B9A0BCEC1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208528" cy="1141173"/>
              </a:xfrm>
              <a:prstGeom prst="rect">
                <a:avLst/>
              </a:prstGeom>
            </p:spPr>
            <p:txBody>
              <a:bodyPr lIns="75981" tIns="75981" rIns="75981" bIns="75981" rtlCol="0" anchor="ctr"/>
              <a:lstStyle/>
              <a:p>
                <a:pPr algn="ctr">
                  <a:lnSpc>
                    <a:spcPts val="1601"/>
                  </a:lnSpc>
                </a:pPr>
                <a:endParaRPr/>
              </a:p>
            </p:txBody>
          </p:sp>
        </p:grpSp>
        <p:sp>
          <p:nvSpPr>
            <p:cNvPr id="74" name="TextBox 24">
              <a:extLst>
                <a:ext uri="{FF2B5EF4-FFF2-40B4-BE49-F238E27FC236}">
                  <a16:creationId xmlns:a16="http://schemas.microsoft.com/office/drawing/2014/main" id="{EF1365B2-E78C-29B5-A46B-0E8A22249E26}"/>
                </a:ext>
              </a:extLst>
            </p:cNvPr>
            <p:cNvSpPr txBox="1"/>
            <p:nvPr/>
          </p:nvSpPr>
          <p:spPr>
            <a:xfrm>
              <a:off x="6430456" y="8634402"/>
              <a:ext cx="9578030" cy="1239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2104" lvl="1" indent="-226052" algn="l">
                <a:lnSpc>
                  <a:spcPts val="2931"/>
                </a:lnSpc>
                <a:buFont typeface="Arial"/>
                <a:buChar char="•"/>
              </a:pPr>
              <a:endParaRPr lang="en-US" sz="1944" dirty="0">
                <a:solidFill>
                  <a:srgbClr val="2064A1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ACE1499-4D24-1F19-31B3-B9F2CD246D3C}"/>
                </a:ext>
              </a:extLst>
            </p:cNvPr>
            <p:cNvSpPr/>
            <p:nvPr/>
          </p:nvSpPr>
          <p:spPr>
            <a:xfrm>
              <a:off x="5727150" y="8270382"/>
              <a:ext cx="10732050" cy="15779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51">
              <a:extLst>
                <a:ext uri="{FF2B5EF4-FFF2-40B4-BE49-F238E27FC236}">
                  <a16:creationId xmlns:a16="http://schemas.microsoft.com/office/drawing/2014/main" id="{1D88BA9B-70E2-045F-1233-44D6806DD3D7}"/>
                </a:ext>
              </a:extLst>
            </p:cNvPr>
            <p:cNvSpPr txBox="1"/>
            <p:nvPr/>
          </p:nvSpPr>
          <p:spPr>
            <a:xfrm>
              <a:off x="6189643" y="8343900"/>
              <a:ext cx="9818843" cy="4322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16"/>
                </a:lnSpc>
              </a:pPr>
              <a:r>
                <a:rPr lang="en-US" sz="28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We Offer </a:t>
              </a:r>
              <a:r>
                <a:rPr lang="en-US" sz="2800" b="1" i="1" u="sng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Free</a:t>
              </a:r>
              <a:r>
                <a:rPr lang="en-US" sz="28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Tutoring for:</a:t>
              </a:r>
            </a:p>
          </p:txBody>
        </p:sp>
        <p:sp>
          <p:nvSpPr>
            <p:cNvPr id="4" name="TextBox 51">
              <a:extLst>
                <a:ext uri="{FF2B5EF4-FFF2-40B4-BE49-F238E27FC236}">
                  <a16:creationId xmlns:a16="http://schemas.microsoft.com/office/drawing/2014/main" id="{2B3797C2-A61F-A535-E66D-16AF9755B0B5}"/>
                </a:ext>
              </a:extLst>
            </p:cNvPr>
            <p:cNvSpPr txBox="1"/>
            <p:nvPr/>
          </p:nvSpPr>
          <p:spPr>
            <a:xfrm>
              <a:off x="6040314" y="8833720"/>
              <a:ext cx="5093847" cy="8817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CHEM: 110, 111, 112, 115, and 116</a:t>
              </a:r>
            </a:p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MATH: 124 and 150</a:t>
              </a:r>
              <a:endParaRPr lang="en-US" sz="20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endParaRPr>
            </a:p>
          </p:txBody>
        </p:sp>
        <p:sp>
          <p:nvSpPr>
            <p:cNvPr id="8" name="TextBox 51">
              <a:extLst>
                <a:ext uri="{FF2B5EF4-FFF2-40B4-BE49-F238E27FC236}">
                  <a16:creationId xmlns:a16="http://schemas.microsoft.com/office/drawing/2014/main" id="{DF3DF432-411F-4AF0-84DC-F807CBC4C74C}"/>
                </a:ext>
              </a:extLst>
            </p:cNvPr>
            <p:cNvSpPr txBox="1"/>
            <p:nvPr/>
          </p:nvSpPr>
          <p:spPr>
            <a:xfrm>
              <a:off x="11328588" y="8819870"/>
              <a:ext cx="5093847" cy="8817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PHYS: 101, 102, 111, and 112</a:t>
              </a:r>
            </a:p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STAT: 111, 211, 215, and 312</a:t>
              </a:r>
              <a:endParaRPr lang="en-US" sz="20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endParaRPr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4600D71-2690-D7E0-811E-9030FB682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397356"/>
              </p:ext>
            </p:extLst>
          </p:nvPr>
        </p:nvGraphicFramePr>
        <p:xfrm>
          <a:off x="1215575" y="4848027"/>
          <a:ext cx="10862410" cy="1572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885">
                  <a:extLst>
                    <a:ext uri="{9D8B030D-6E8A-4147-A177-3AD203B41FA5}">
                      <a16:colId xmlns:a16="http://schemas.microsoft.com/office/drawing/2014/main" val="288704163"/>
                    </a:ext>
                  </a:extLst>
                </a:gridCol>
                <a:gridCol w="2255740">
                  <a:extLst>
                    <a:ext uri="{9D8B030D-6E8A-4147-A177-3AD203B41FA5}">
                      <a16:colId xmlns:a16="http://schemas.microsoft.com/office/drawing/2014/main" val="145506008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228258114"/>
                    </a:ext>
                  </a:extLst>
                </a:gridCol>
                <a:gridCol w="2316260">
                  <a:extLst>
                    <a:ext uri="{9D8B030D-6E8A-4147-A177-3AD203B41FA5}">
                      <a16:colId xmlns:a16="http://schemas.microsoft.com/office/drawing/2014/main" val="1749952403"/>
                    </a:ext>
                  </a:extLst>
                </a:gridCol>
                <a:gridCol w="2294125">
                  <a:extLst>
                    <a:ext uri="{9D8B030D-6E8A-4147-A177-3AD203B41FA5}">
                      <a16:colId xmlns:a16="http://schemas.microsoft.com/office/drawing/2014/main" val="1990720049"/>
                    </a:ext>
                  </a:extLst>
                </a:gridCol>
              </a:tblGrid>
              <a:tr h="62747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81932"/>
                  </a:ext>
                </a:extLst>
              </a:tr>
              <a:tr h="8611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1:30 – 5 PM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 AM – 3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1:30 – 5 PM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10 AM – 3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By Virtual* Appointment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889259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7D09F246-3C9C-0B6F-DFE9-6193A7A1CACA}"/>
              </a:ext>
            </a:extLst>
          </p:cNvPr>
          <p:cNvGrpSpPr/>
          <p:nvPr/>
        </p:nvGrpSpPr>
        <p:grpSpPr>
          <a:xfrm>
            <a:off x="479049" y="9404105"/>
            <a:ext cx="17329902" cy="882895"/>
            <a:chOff x="680377" y="9404105"/>
            <a:chExt cx="17329902" cy="88289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8126E00-FA94-C69F-056C-0FB675FA4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6549" t="17186" r="6513" b="21758"/>
            <a:stretch/>
          </p:blipFill>
          <p:spPr>
            <a:xfrm>
              <a:off x="13196751" y="9404105"/>
              <a:ext cx="2761321" cy="882895"/>
            </a:xfrm>
            <a:prstGeom prst="rect">
              <a:avLst/>
            </a:prstGeom>
          </p:spPr>
        </p:pic>
        <p:sp>
          <p:nvSpPr>
            <p:cNvPr id="26" name="TextBox 53">
              <a:extLst>
                <a:ext uri="{FF2B5EF4-FFF2-40B4-BE49-F238E27FC236}">
                  <a16:creationId xmlns:a16="http://schemas.microsoft.com/office/drawing/2014/main" id="{56A03BB8-1E19-94C0-DE7C-06DE0B54846F}"/>
                </a:ext>
              </a:extLst>
            </p:cNvPr>
            <p:cNvSpPr txBox="1"/>
            <p:nvPr/>
          </p:nvSpPr>
          <p:spPr>
            <a:xfrm>
              <a:off x="680377" y="9709753"/>
              <a:ext cx="12502224" cy="4629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188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For updates on tutoring, workshops, and events, visit our website </a:t>
              </a: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  <a:hlinkClick r:id="rId11"/>
                </a:rPr>
                <a:t>https://stemcollab.wvu.edu/</a:t>
              </a: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and</a:t>
              </a:r>
            </a:p>
          </p:txBody>
        </p:sp>
        <p:sp>
          <p:nvSpPr>
            <p:cNvPr id="27" name="TextBox 53">
              <a:extLst>
                <a:ext uri="{FF2B5EF4-FFF2-40B4-BE49-F238E27FC236}">
                  <a16:creationId xmlns:a16="http://schemas.microsoft.com/office/drawing/2014/main" id="{B6441A8E-B23F-B89F-923B-F1E62196618C}"/>
                </a:ext>
              </a:extLst>
            </p:cNvPr>
            <p:cNvSpPr txBox="1"/>
            <p:nvPr/>
          </p:nvSpPr>
          <p:spPr>
            <a:xfrm>
              <a:off x="15925800" y="9709753"/>
              <a:ext cx="2084479" cy="4629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188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@wvu_stem_lc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2F186D6-7AEF-EF7E-B1AC-7EE1032E6C51}"/>
              </a:ext>
            </a:extLst>
          </p:cNvPr>
          <p:cNvSpPr txBox="1"/>
          <p:nvPr/>
        </p:nvSpPr>
        <p:spPr>
          <a:xfrm>
            <a:off x="4981582" y="6723232"/>
            <a:ext cx="709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*Virtual Appointments are made through Navigate and are held on Zoom.</a:t>
            </a:r>
          </a:p>
        </p:txBody>
      </p:sp>
    </p:spTree>
    <p:extLst>
      <p:ext uri="{BB962C8B-B14F-4D97-AF65-F5344CB8AC3E}">
        <p14:creationId xmlns:p14="http://schemas.microsoft.com/office/powerpoint/2010/main" val="3424566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57F65-9C80-26DE-7C1C-B535C6675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43">
            <a:extLst>
              <a:ext uri="{FF2B5EF4-FFF2-40B4-BE49-F238E27FC236}">
                <a16:creationId xmlns:a16="http://schemas.microsoft.com/office/drawing/2014/main" id="{9E366484-D0C8-43EF-707C-44CC5625D02B}"/>
              </a:ext>
            </a:extLst>
          </p:cNvPr>
          <p:cNvSpPr/>
          <p:nvPr/>
        </p:nvSpPr>
        <p:spPr>
          <a:xfrm>
            <a:off x="685800" y="3840053"/>
            <a:ext cx="11867159" cy="3616650"/>
          </a:xfrm>
          <a:custGeom>
            <a:avLst/>
            <a:gdLst/>
            <a:ahLst/>
            <a:cxnLst/>
            <a:rect l="l" t="t" r="r" b="b"/>
            <a:pathLst>
              <a:path w="1245206" h="1262321">
                <a:moveTo>
                  <a:pt x="0" y="0"/>
                </a:moveTo>
                <a:lnTo>
                  <a:pt x="1245206" y="0"/>
                </a:lnTo>
                <a:lnTo>
                  <a:pt x="1245206" y="1262321"/>
                </a:lnTo>
                <a:lnTo>
                  <a:pt x="0" y="1262321"/>
                </a:lnTo>
                <a:close/>
              </a:path>
            </a:pathLst>
          </a:custGeom>
          <a:solidFill>
            <a:srgbClr val="F5C63B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C31738C9-BD4A-BB29-3D02-F281622E0811}"/>
              </a:ext>
            </a:extLst>
          </p:cNvPr>
          <p:cNvSpPr/>
          <p:nvPr/>
        </p:nvSpPr>
        <p:spPr>
          <a:xfrm>
            <a:off x="680376" y="43657"/>
            <a:ext cx="1834219" cy="1563290"/>
          </a:xfrm>
          <a:custGeom>
            <a:avLst/>
            <a:gdLst/>
            <a:ahLst/>
            <a:cxnLst/>
            <a:rect l="l" t="t" r="r" b="b"/>
            <a:pathLst>
              <a:path w="1834219" h="1563290">
                <a:moveTo>
                  <a:pt x="0" y="0"/>
                </a:moveTo>
                <a:lnTo>
                  <a:pt x="1834219" y="0"/>
                </a:lnTo>
                <a:lnTo>
                  <a:pt x="1834219" y="1563290"/>
                </a:lnTo>
                <a:lnTo>
                  <a:pt x="0" y="15632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506C7CEB-8CB6-6B26-AFDD-06DF89BE6554}"/>
              </a:ext>
            </a:extLst>
          </p:cNvPr>
          <p:cNvGrpSpPr/>
          <p:nvPr/>
        </p:nvGrpSpPr>
        <p:grpSpPr>
          <a:xfrm>
            <a:off x="0" y="1642873"/>
            <a:ext cx="18288000" cy="277844"/>
            <a:chOff x="0" y="0"/>
            <a:chExt cx="3679398" cy="559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5C50F9C-A995-C058-E8F9-8D7B64356E8B}"/>
                </a:ext>
              </a:extLst>
            </p:cNvPr>
            <p:cNvSpPr/>
            <p:nvPr/>
          </p:nvSpPr>
          <p:spPr>
            <a:xfrm>
              <a:off x="0" y="0"/>
              <a:ext cx="3679398" cy="55900"/>
            </a:xfrm>
            <a:custGeom>
              <a:avLst/>
              <a:gdLst/>
              <a:ahLst/>
              <a:cxnLst/>
              <a:rect l="l" t="t" r="r" b="b"/>
              <a:pathLst>
                <a:path w="3679398" h="55900">
                  <a:moveTo>
                    <a:pt x="0" y="0"/>
                  </a:moveTo>
                  <a:lnTo>
                    <a:pt x="3679398" y="0"/>
                  </a:lnTo>
                  <a:lnTo>
                    <a:pt x="3679398" y="55900"/>
                  </a:lnTo>
                  <a:lnTo>
                    <a:pt x="0" y="55900"/>
                  </a:lnTo>
                  <a:close/>
                </a:path>
              </a:pathLst>
            </a:custGeom>
            <a:solidFill>
              <a:srgbClr val="3E72A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B4E34FD5-1E65-7768-019A-F8E12CF9944F}"/>
                </a:ext>
              </a:extLst>
            </p:cNvPr>
            <p:cNvSpPr txBox="1"/>
            <p:nvPr/>
          </p:nvSpPr>
          <p:spPr>
            <a:xfrm>
              <a:off x="0" y="-19050"/>
              <a:ext cx="3679398" cy="74950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336DFC89-EA62-38B1-9B8C-3D2D500F997E}"/>
              </a:ext>
            </a:extLst>
          </p:cNvPr>
          <p:cNvGrpSpPr/>
          <p:nvPr/>
        </p:nvGrpSpPr>
        <p:grpSpPr>
          <a:xfrm>
            <a:off x="0" y="1911981"/>
            <a:ext cx="18288000" cy="288835"/>
            <a:chOff x="0" y="0"/>
            <a:chExt cx="3679398" cy="58111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7C2352B-DADE-9F3B-9002-8D9EB54CA7B3}"/>
                </a:ext>
              </a:extLst>
            </p:cNvPr>
            <p:cNvSpPr/>
            <p:nvPr/>
          </p:nvSpPr>
          <p:spPr>
            <a:xfrm>
              <a:off x="0" y="0"/>
              <a:ext cx="3679398" cy="58111"/>
            </a:xfrm>
            <a:custGeom>
              <a:avLst/>
              <a:gdLst/>
              <a:ahLst/>
              <a:cxnLst/>
              <a:rect l="l" t="t" r="r" b="b"/>
              <a:pathLst>
                <a:path w="3679398" h="58111">
                  <a:moveTo>
                    <a:pt x="0" y="0"/>
                  </a:moveTo>
                  <a:lnTo>
                    <a:pt x="3679398" y="0"/>
                  </a:lnTo>
                  <a:lnTo>
                    <a:pt x="3679398" y="58111"/>
                  </a:lnTo>
                  <a:lnTo>
                    <a:pt x="0" y="58111"/>
                  </a:lnTo>
                  <a:close/>
                </a:path>
              </a:pathLst>
            </a:custGeom>
            <a:solidFill>
              <a:srgbClr val="F5C63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FA13D992-3C17-7EAC-53EE-C61E2DC15934}"/>
                </a:ext>
              </a:extLst>
            </p:cNvPr>
            <p:cNvSpPr txBox="1"/>
            <p:nvPr/>
          </p:nvSpPr>
          <p:spPr>
            <a:xfrm>
              <a:off x="0" y="-19050"/>
              <a:ext cx="3679398" cy="77161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9A3CBD59-EED9-9CFC-BEBA-0659E64A478E}"/>
              </a:ext>
            </a:extLst>
          </p:cNvPr>
          <p:cNvGrpSpPr/>
          <p:nvPr/>
        </p:nvGrpSpPr>
        <p:grpSpPr>
          <a:xfrm>
            <a:off x="0" y="2103157"/>
            <a:ext cx="18288000" cy="144743"/>
            <a:chOff x="0" y="0"/>
            <a:chExt cx="3679398" cy="29121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4DB311E-DA41-B204-9472-845DB8DD8CA7}"/>
                </a:ext>
              </a:extLst>
            </p:cNvPr>
            <p:cNvSpPr/>
            <p:nvPr/>
          </p:nvSpPr>
          <p:spPr>
            <a:xfrm>
              <a:off x="0" y="0"/>
              <a:ext cx="3679398" cy="29121"/>
            </a:xfrm>
            <a:custGeom>
              <a:avLst/>
              <a:gdLst/>
              <a:ahLst/>
              <a:cxnLst/>
              <a:rect l="l" t="t" r="r" b="b"/>
              <a:pathLst>
                <a:path w="3679398" h="29121">
                  <a:moveTo>
                    <a:pt x="0" y="0"/>
                  </a:moveTo>
                  <a:lnTo>
                    <a:pt x="3679398" y="0"/>
                  </a:lnTo>
                  <a:lnTo>
                    <a:pt x="3679398" y="29121"/>
                  </a:lnTo>
                  <a:lnTo>
                    <a:pt x="0" y="29121"/>
                  </a:lnTo>
                  <a:close/>
                </a:path>
              </a:pathLst>
            </a:custGeom>
            <a:solidFill>
              <a:srgbClr val="F48F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C4001C46-020D-75DD-4C7E-29183D47F21D}"/>
                </a:ext>
              </a:extLst>
            </p:cNvPr>
            <p:cNvSpPr txBox="1"/>
            <p:nvPr/>
          </p:nvSpPr>
          <p:spPr>
            <a:xfrm>
              <a:off x="0" y="-19050"/>
              <a:ext cx="3679398" cy="48171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6" name="TextBox 56">
            <a:extLst>
              <a:ext uri="{FF2B5EF4-FFF2-40B4-BE49-F238E27FC236}">
                <a16:creationId xmlns:a16="http://schemas.microsoft.com/office/drawing/2014/main" id="{53D8D41A-D2DA-4B3B-AA68-DF854E715D3F}"/>
              </a:ext>
            </a:extLst>
          </p:cNvPr>
          <p:cNvSpPr txBox="1"/>
          <p:nvPr/>
        </p:nvSpPr>
        <p:spPr>
          <a:xfrm>
            <a:off x="2825657" y="438657"/>
            <a:ext cx="11779935" cy="935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5"/>
              </a:lnSpc>
            </a:pPr>
            <a:r>
              <a:rPr lang="en-US" sz="7245" dirty="0">
                <a:solidFill>
                  <a:srgbClr val="2064A1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STEM Learning Center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DE811E-1498-E774-B2DD-65A2FD2D1B7E}"/>
              </a:ext>
            </a:extLst>
          </p:cNvPr>
          <p:cNvGrpSpPr/>
          <p:nvPr/>
        </p:nvGrpSpPr>
        <p:grpSpPr>
          <a:xfrm>
            <a:off x="12877800" y="4252725"/>
            <a:ext cx="5249429" cy="4859987"/>
            <a:chOff x="200942" y="4167692"/>
            <a:chExt cx="5249429" cy="4859987"/>
          </a:xfrm>
        </p:grpSpPr>
        <p:grpSp>
          <p:nvGrpSpPr>
            <p:cNvPr id="62" name="Group 3">
              <a:extLst>
                <a:ext uri="{FF2B5EF4-FFF2-40B4-BE49-F238E27FC236}">
                  <a16:creationId xmlns:a16="http://schemas.microsoft.com/office/drawing/2014/main" id="{F7F6885C-A4E0-ABE5-4972-E65CA1C9A7B4}"/>
                </a:ext>
              </a:extLst>
            </p:cNvPr>
            <p:cNvGrpSpPr/>
            <p:nvPr/>
          </p:nvGrpSpPr>
          <p:grpSpPr>
            <a:xfrm>
              <a:off x="200942" y="4167692"/>
              <a:ext cx="5249429" cy="3667083"/>
              <a:chOff x="89399" y="9525"/>
              <a:chExt cx="6999238" cy="4889443"/>
            </a:xfrm>
          </p:grpSpPr>
          <p:sp>
            <p:nvSpPr>
              <p:cNvPr id="63" name="Freeform 4">
                <a:extLst>
                  <a:ext uri="{FF2B5EF4-FFF2-40B4-BE49-F238E27FC236}">
                    <a16:creationId xmlns:a16="http://schemas.microsoft.com/office/drawing/2014/main" id="{52966474-C50E-7FFE-F1C7-B72F8414421E}"/>
                  </a:ext>
                </a:extLst>
              </p:cNvPr>
              <p:cNvSpPr/>
              <p:nvPr/>
            </p:nvSpPr>
            <p:spPr>
              <a:xfrm>
                <a:off x="364667" y="1581435"/>
                <a:ext cx="6219309" cy="3317533"/>
              </a:xfrm>
              <a:custGeom>
                <a:avLst/>
                <a:gdLst/>
                <a:ahLst/>
                <a:cxnLst/>
                <a:rect l="l" t="t" r="r" b="b"/>
                <a:pathLst>
                  <a:path w="6219309" h="3317531">
                    <a:moveTo>
                      <a:pt x="0" y="0"/>
                    </a:moveTo>
                    <a:lnTo>
                      <a:pt x="6219309" y="0"/>
                    </a:lnTo>
                    <a:lnTo>
                      <a:pt x="6219309" y="3317530"/>
                    </a:lnTo>
                    <a:lnTo>
                      <a:pt x="0" y="331753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5">
                <a:extLst>
                  <a:ext uri="{FF2B5EF4-FFF2-40B4-BE49-F238E27FC236}">
                    <a16:creationId xmlns:a16="http://schemas.microsoft.com/office/drawing/2014/main" id="{F270542B-D7B0-B747-02FF-C1DFA691A737}"/>
                  </a:ext>
                </a:extLst>
              </p:cNvPr>
              <p:cNvSpPr/>
              <p:nvPr/>
            </p:nvSpPr>
            <p:spPr>
              <a:xfrm rot="353631">
                <a:off x="2378352" y="1689584"/>
                <a:ext cx="1836086" cy="2035983"/>
              </a:xfrm>
              <a:custGeom>
                <a:avLst/>
                <a:gdLst/>
                <a:ahLst/>
                <a:cxnLst/>
                <a:rect l="l" t="t" r="r" b="b"/>
                <a:pathLst>
                  <a:path w="1836086" h="2035983">
                    <a:moveTo>
                      <a:pt x="0" y="0"/>
                    </a:moveTo>
                    <a:lnTo>
                      <a:pt x="1836087" y="0"/>
                    </a:lnTo>
                    <a:lnTo>
                      <a:pt x="1836087" y="2035983"/>
                    </a:lnTo>
                    <a:lnTo>
                      <a:pt x="0" y="203598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6">
                <a:extLst>
                  <a:ext uri="{FF2B5EF4-FFF2-40B4-BE49-F238E27FC236}">
                    <a16:creationId xmlns:a16="http://schemas.microsoft.com/office/drawing/2014/main" id="{ECC89597-ABFA-4F2B-52BB-0F6EFBE2C7D2}"/>
                  </a:ext>
                </a:extLst>
              </p:cNvPr>
              <p:cNvSpPr/>
              <p:nvPr/>
            </p:nvSpPr>
            <p:spPr>
              <a:xfrm rot="353631">
                <a:off x="2432551" y="1795770"/>
                <a:ext cx="1727691" cy="1915785"/>
              </a:xfrm>
              <a:custGeom>
                <a:avLst/>
                <a:gdLst/>
                <a:ahLst/>
                <a:cxnLst/>
                <a:rect l="l" t="t" r="r" b="b"/>
                <a:pathLst>
                  <a:path w="1727690" h="1915785">
                    <a:moveTo>
                      <a:pt x="0" y="0"/>
                    </a:moveTo>
                    <a:lnTo>
                      <a:pt x="1727689" y="0"/>
                    </a:lnTo>
                    <a:lnTo>
                      <a:pt x="1727689" y="1915785"/>
                    </a:lnTo>
                    <a:lnTo>
                      <a:pt x="0" y="191578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7">
                <a:extLst>
                  <a:ext uri="{FF2B5EF4-FFF2-40B4-BE49-F238E27FC236}">
                    <a16:creationId xmlns:a16="http://schemas.microsoft.com/office/drawing/2014/main" id="{160AFF73-A6A3-D2D0-2576-582A1369EA4D}"/>
                  </a:ext>
                </a:extLst>
              </p:cNvPr>
              <p:cNvSpPr/>
              <p:nvPr/>
            </p:nvSpPr>
            <p:spPr>
              <a:xfrm>
                <a:off x="89399" y="206898"/>
                <a:ext cx="780144" cy="968576"/>
              </a:xfrm>
              <a:custGeom>
                <a:avLst/>
                <a:gdLst/>
                <a:ahLst/>
                <a:cxnLst/>
                <a:rect l="l" t="t" r="r" b="b"/>
                <a:pathLst>
                  <a:path w="780144" h="968576">
                    <a:moveTo>
                      <a:pt x="0" y="0"/>
                    </a:moveTo>
                    <a:lnTo>
                      <a:pt x="780144" y="0"/>
                    </a:lnTo>
                    <a:lnTo>
                      <a:pt x="780144" y="968576"/>
                    </a:lnTo>
                    <a:lnTo>
                      <a:pt x="0" y="968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TextBox 8">
                <a:extLst>
                  <a:ext uri="{FF2B5EF4-FFF2-40B4-BE49-F238E27FC236}">
                    <a16:creationId xmlns:a16="http://schemas.microsoft.com/office/drawing/2014/main" id="{94927041-5241-372A-6FF9-D8D6106D9DDE}"/>
                  </a:ext>
                </a:extLst>
              </p:cNvPr>
              <p:cNvSpPr txBox="1"/>
              <p:nvPr/>
            </p:nvSpPr>
            <p:spPr>
              <a:xfrm>
                <a:off x="1090773" y="9525"/>
                <a:ext cx="5997864" cy="13728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3380"/>
                  </a:lnSpc>
                </a:pPr>
                <a:r>
                  <a:rPr lang="en-US" sz="2817" b="1" dirty="0">
                    <a:solidFill>
                      <a:srgbClr val="000000"/>
                    </a:solidFill>
                    <a:latin typeface="Quicksand Bold"/>
                    <a:ea typeface="Quicksand Bold"/>
                    <a:cs typeface="Quicksand Bold"/>
                    <a:sym typeface="Quicksand Bold"/>
                  </a:rPr>
                  <a:t>CRL Building Room 152</a:t>
                </a:r>
              </a:p>
              <a:p>
                <a:pPr algn="l">
                  <a:lnSpc>
                    <a:spcPts val="2458"/>
                  </a:lnSpc>
                </a:pPr>
                <a:r>
                  <a:rPr lang="en-US" sz="2048" b="1" dirty="0">
                    <a:solidFill>
                      <a:srgbClr val="000000"/>
                    </a:solidFill>
                    <a:latin typeface="Quicksand Bold"/>
                    <a:ea typeface="Quicksand Bold"/>
                    <a:cs typeface="Quicksand Bold"/>
                    <a:sym typeface="Quicksand Bold"/>
                  </a:rPr>
                  <a:t>*Behind Clark Hall and across from the Mountainlair Parking Garage.</a:t>
                </a:r>
              </a:p>
            </p:txBody>
          </p:sp>
        </p:grpSp>
        <p:grpSp>
          <p:nvGrpSpPr>
            <p:cNvPr id="75" name="Group 25">
              <a:extLst>
                <a:ext uri="{FF2B5EF4-FFF2-40B4-BE49-F238E27FC236}">
                  <a16:creationId xmlns:a16="http://schemas.microsoft.com/office/drawing/2014/main" id="{F124919C-23CF-B604-22DF-C8B70A20973A}"/>
                </a:ext>
              </a:extLst>
            </p:cNvPr>
            <p:cNvGrpSpPr/>
            <p:nvPr/>
          </p:nvGrpSpPr>
          <p:grpSpPr>
            <a:xfrm>
              <a:off x="417055" y="7928551"/>
              <a:ext cx="4606385" cy="1099128"/>
              <a:chOff x="0" y="0"/>
              <a:chExt cx="6141847" cy="1465504"/>
            </a:xfrm>
          </p:grpSpPr>
          <p:grpSp>
            <p:nvGrpSpPr>
              <p:cNvPr id="76" name="Group 26">
                <a:extLst>
                  <a:ext uri="{FF2B5EF4-FFF2-40B4-BE49-F238E27FC236}">
                    <a16:creationId xmlns:a16="http://schemas.microsoft.com/office/drawing/2014/main" id="{0773BAD0-F3F5-CEAC-792E-C95DE632E879}"/>
                  </a:ext>
                </a:extLst>
              </p:cNvPr>
              <p:cNvGrpSpPr/>
              <p:nvPr/>
            </p:nvGrpSpPr>
            <p:grpSpPr>
              <a:xfrm>
                <a:off x="0" y="0"/>
                <a:ext cx="6141847" cy="1465504"/>
                <a:chOff x="0" y="0"/>
                <a:chExt cx="3086171" cy="736390"/>
              </a:xfrm>
            </p:grpSpPr>
            <p:sp>
              <p:nvSpPr>
                <p:cNvPr id="81" name="Freeform 27">
                  <a:extLst>
                    <a:ext uri="{FF2B5EF4-FFF2-40B4-BE49-F238E27FC236}">
                      <a16:creationId xmlns:a16="http://schemas.microsoft.com/office/drawing/2014/main" id="{27AF583B-F036-9D35-F976-F02BA4D9DEC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086172" cy="736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172" h="736390">
                      <a:moveTo>
                        <a:pt x="0" y="0"/>
                      </a:moveTo>
                      <a:lnTo>
                        <a:pt x="3086172" y="0"/>
                      </a:lnTo>
                      <a:lnTo>
                        <a:pt x="3086172" y="736390"/>
                      </a:lnTo>
                      <a:lnTo>
                        <a:pt x="0" y="736390"/>
                      </a:lnTo>
                      <a:close/>
                    </a:path>
                  </a:pathLst>
                </a:custGeom>
                <a:solidFill>
                  <a:srgbClr val="9D999C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TextBox 28">
                  <a:extLst>
                    <a:ext uri="{FF2B5EF4-FFF2-40B4-BE49-F238E27FC236}">
                      <a16:creationId xmlns:a16="http://schemas.microsoft.com/office/drawing/2014/main" id="{0C7B6D2B-EB8B-83D3-ED93-6024F1064C48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3086171" cy="755440"/>
                </a:xfrm>
                <a:prstGeom prst="rect">
                  <a:avLst/>
                </a:prstGeom>
              </p:spPr>
              <p:txBody>
                <a:bodyPr lIns="26431" tIns="26431" rIns="26431" bIns="26431" rtlCol="0" anchor="ctr"/>
                <a:lstStyle/>
                <a:p>
                  <a:pPr algn="ctr">
                    <a:lnSpc>
                      <a:spcPts val="1601"/>
                    </a:lnSpc>
                  </a:pPr>
                  <a:endParaRPr/>
                </a:p>
              </p:txBody>
            </p:sp>
          </p:grpSp>
          <p:grpSp>
            <p:nvGrpSpPr>
              <p:cNvPr id="77" name="Group 29">
                <a:extLst>
                  <a:ext uri="{FF2B5EF4-FFF2-40B4-BE49-F238E27FC236}">
                    <a16:creationId xmlns:a16="http://schemas.microsoft.com/office/drawing/2014/main" id="{DDBF834C-E575-5A4E-07D6-D5B70B2783B9}"/>
                  </a:ext>
                </a:extLst>
              </p:cNvPr>
              <p:cNvGrpSpPr/>
              <p:nvPr/>
            </p:nvGrpSpPr>
            <p:grpSpPr>
              <a:xfrm>
                <a:off x="137117" y="203200"/>
                <a:ext cx="5853571" cy="1064079"/>
                <a:chOff x="0" y="0"/>
                <a:chExt cx="2941318" cy="534681"/>
              </a:xfrm>
            </p:grpSpPr>
            <p:sp>
              <p:nvSpPr>
                <p:cNvPr id="79" name="Freeform 30">
                  <a:extLst>
                    <a:ext uri="{FF2B5EF4-FFF2-40B4-BE49-F238E27FC236}">
                      <a16:creationId xmlns:a16="http://schemas.microsoft.com/office/drawing/2014/main" id="{3D671BBC-6FD8-BEBA-6621-268C021D5CD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941318" cy="534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1318" h="534681">
                      <a:moveTo>
                        <a:pt x="67012" y="0"/>
                      </a:moveTo>
                      <a:lnTo>
                        <a:pt x="2874306" y="0"/>
                      </a:lnTo>
                      <a:cubicBezTo>
                        <a:pt x="2911316" y="0"/>
                        <a:pt x="2941318" y="30002"/>
                        <a:pt x="2941318" y="67012"/>
                      </a:cubicBezTo>
                      <a:lnTo>
                        <a:pt x="2941318" y="467670"/>
                      </a:lnTo>
                      <a:cubicBezTo>
                        <a:pt x="2941318" y="504679"/>
                        <a:pt x="2911316" y="534681"/>
                        <a:pt x="2874306" y="534681"/>
                      </a:cubicBezTo>
                      <a:lnTo>
                        <a:pt x="67012" y="534681"/>
                      </a:lnTo>
                      <a:cubicBezTo>
                        <a:pt x="30002" y="534681"/>
                        <a:pt x="0" y="504679"/>
                        <a:pt x="0" y="467670"/>
                      </a:cubicBezTo>
                      <a:lnTo>
                        <a:pt x="0" y="67012"/>
                      </a:lnTo>
                      <a:cubicBezTo>
                        <a:pt x="0" y="30002"/>
                        <a:pt x="30002" y="0"/>
                        <a:pt x="67012" y="0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TextBox 31">
                  <a:extLst>
                    <a:ext uri="{FF2B5EF4-FFF2-40B4-BE49-F238E27FC236}">
                      <a16:creationId xmlns:a16="http://schemas.microsoft.com/office/drawing/2014/main" id="{39A65FC2-B6A2-DCBD-75F6-7784098C85AE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2941318" cy="553731"/>
                </a:xfrm>
                <a:prstGeom prst="rect">
                  <a:avLst/>
                </a:prstGeom>
              </p:spPr>
              <p:txBody>
                <a:bodyPr lIns="26431" tIns="26431" rIns="26431" bIns="26431" rtlCol="0" anchor="ctr"/>
                <a:lstStyle/>
                <a:p>
                  <a:pPr algn="ctr">
                    <a:lnSpc>
                      <a:spcPts val="1601"/>
                    </a:lnSpc>
                  </a:pPr>
                  <a:endParaRPr/>
                </a:p>
              </p:txBody>
            </p:sp>
          </p:grpSp>
          <p:sp>
            <p:nvSpPr>
              <p:cNvPr id="78" name="TextBox 32">
                <a:extLst>
                  <a:ext uri="{FF2B5EF4-FFF2-40B4-BE49-F238E27FC236}">
                    <a16:creationId xmlns:a16="http://schemas.microsoft.com/office/drawing/2014/main" id="{93D5C60A-215C-AAB7-8DB5-6C05121FB7C2}"/>
                  </a:ext>
                </a:extLst>
              </p:cNvPr>
              <p:cNvSpPr txBox="1"/>
              <p:nvPr/>
            </p:nvSpPr>
            <p:spPr>
              <a:xfrm>
                <a:off x="547801" y="300886"/>
                <a:ext cx="5131144" cy="8591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552"/>
                  </a:lnSpc>
                </a:pPr>
                <a:r>
                  <a:rPr lang="en-US" sz="2058" b="1">
                    <a:solidFill>
                      <a:srgbClr val="0E1413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Simply drop-in for assistance during the times listed here.</a:t>
                </a:r>
              </a:p>
            </p:txBody>
          </p:sp>
        </p:grp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3B0988B-FF04-7D60-C3AD-34A433221998}"/>
              </a:ext>
            </a:extLst>
          </p:cNvPr>
          <p:cNvSpPr/>
          <p:nvPr/>
        </p:nvSpPr>
        <p:spPr>
          <a:xfrm>
            <a:off x="827737" y="3960457"/>
            <a:ext cx="11638086" cy="32622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TextBox 44">
            <a:extLst>
              <a:ext uri="{FF2B5EF4-FFF2-40B4-BE49-F238E27FC236}">
                <a16:creationId xmlns:a16="http://schemas.microsoft.com/office/drawing/2014/main" id="{81661688-C42B-E1FF-9854-BD54A4354D7E}"/>
              </a:ext>
            </a:extLst>
          </p:cNvPr>
          <p:cNvSpPr txBox="1"/>
          <p:nvPr/>
        </p:nvSpPr>
        <p:spPr>
          <a:xfrm>
            <a:off x="685800" y="3785473"/>
            <a:ext cx="11867159" cy="3671230"/>
          </a:xfrm>
          <a:prstGeom prst="rect">
            <a:avLst/>
          </a:prstGeom>
        </p:spPr>
        <p:txBody>
          <a:bodyPr lIns="75798" tIns="75798" rIns="75798" bIns="75798" rtlCol="0" anchor="ctr"/>
          <a:lstStyle/>
          <a:p>
            <a:pPr algn="ctr">
              <a:lnSpc>
                <a:spcPts val="1601"/>
              </a:lnSpc>
            </a:pPr>
            <a:endParaRPr/>
          </a:p>
        </p:txBody>
      </p:sp>
      <p:sp>
        <p:nvSpPr>
          <p:cNvPr id="87" name="TextBox 49">
            <a:extLst>
              <a:ext uri="{FF2B5EF4-FFF2-40B4-BE49-F238E27FC236}">
                <a16:creationId xmlns:a16="http://schemas.microsoft.com/office/drawing/2014/main" id="{74B540B5-91BE-EA86-2DD8-2D3630B2EC2A}"/>
              </a:ext>
            </a:extLst>
          </p:cNvPr>
          <p:cNvSpPr txBox="1"/>
          <p:nvPr/>
        </p:nvSpPr>
        <p:spPr>
          <a:xfrm>
            <a:off x="1667680" y="4081540"/>
            <a:ext cx="9903399" cy="432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7"/>
              </a:lnSpc>
            </a:pPr>
            <a:r>
              <a:rPr lang="en-US" sz="2909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PHYS 111 Tutoring:</a:t>
            </a:r>
          </a:p>
        </p:txBody>
      </p:sp>
      <p:sp>
        <p:nvSpPr>
          <p:cNvPr id="104" name="TextBox 53">
            <a:extLst>
              <a:ext uri="{FF2B5EF4-FFF2-40B4-BE49-F238E27FC236}">
                <a16:creationId xmlns:a16="http://schemas.microsoft.com/office/drawing/2014/main" id="{E6334237-AD5D-6949-7F3B-CCC968344AA1}"/>
              </a:ext>
            </a:extLst>
          </p:cNvPr>
          <p:cNvSpPr txBox="1"/>
          <p:nvPr/>
        </p:nvSpPr>
        <p:spPr>
          <a:xfrm>
            <a:off x="134045" y="2407630"/>
            <a:ext cx="17109466" cy="1030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188"/>
              </a:lnSpc>
              <a:spcBef>
                <a:spcPct val="0"/>
              </a:spcBef>
            </a:pP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We support WVU students of </a:t>
            </a:r>
            <a:r>
              <a:rPr lang="en-US" sz="2992" b="1" u="sng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all</a:t>
            </a: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majors in their STEM educational journey with </a:t>
            </a:r>
            <a:r>
              <a:rPr lang="en-US" sz="2992" b="1" i="1" dirty="0">
                <a:solidFill>
                  <a:srgbClr val="FF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FREE</a:t>
            </a: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tutoring services for introductory STEM courses, academic workshops, and fun events.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AB29CA-330B-D4E0-8596-552CED272F0F}"/>
              </a:ext>
            </a:extLst>
          </p:cNvPr>
          <p:cNvGrpSpPr/>
          <p:nvPr/>
        </p:nvGrpSpPr>
        <p:grpSpPr>
          <a:xfrm>
            <a:off x="1109115" y="7648931"/>
            <a:ext cx="11020527" cy="1774419"/>
            <a:chOff x="5596790" y="8183843"/>
            <a:chExt cx="11020527" cy="1774419"/>
          </a:xfrm>
        </p:grpSpPr>
        <p:grpSp>
          <p:nvGrpSpPr>
            <p:cNvPr id="68" name="Group 18">
              <a:extLst>
                <a:ext uri="{FF2B5EF4-FFF2-40B4-BE49-F238E27FC236}">
                  <a16:creationId xmlns:a16="http://schemas.microsoft.com/office/drawing/2014/main" id="{DDF9DEF8-118C-C95A-CEE5-452375996023}"/>
                </a:ext>
              </a:extLst>
            </p:cNvPr>
            <p:cNvGrpSpPr/>
            <p:nvPr/>
          </p:nvGrpSpPr>
          <p:grpSpPr>
            <a:xfrm>
              <a:off x="5596790" y="8183843"/>
              <a:ext cx="11020527" cy="1774419"/>
              <a:chOff x="0" y="0"/>
              <a:chExt cx="1208528" cy="1122123"/>
            </a:xfrm>
          </p:grpSpPr>
          <p:sp>
            <p:nvSpPr>
              <p:cNvPr id="69" name="Freeform 19">
                <a:extLst>
                  <a:ext uri="{FF2B5EF4-FFF2-40B4-BE49-F238E27FC236}">
                    <a16:creationId xmlns:a16="http://schemas.microsoft.com/office/drawing/2014/main" id="{E5A02F32-01F5-A2E3-B0B4-88D4CEDC8A8C}"/>
                  </a:ext>
                </a:extLst>
              </p:cNvPr>
              <p:cNvSpPr/>
              <p:nvPr/>
            </p:nvSpPr>
            <p:spPr>
              <a:xfrm>
                <a:off x="0" y="0"/>
                <a:ext cx="1208528" cy="1122123"/>
              </a:xfrm>
              <a:custGeom>
                <a:avLst/>
                <a:gdLst/>
                <a:ahLst/>
                <a:cxnLst/>
                <a:rect l="l" t="t" r="r" b="b"/>
                <a:pathLst>
                  <a:path w="1208528" h="1122123">
                    <a:moveTo>
                      <a:pt x="0" y="0"/>
                    </a:moveTo>
                    <a:lnTo>
                      <a:pt x="1208528" y="0"/>
                    </a:lnTo>
                    <a:lnTo>
                      <a:pt x="1208528" y="1122123"/>
                    </a:lnTo>
                    <a:lnTo>
                      <a:pt x="0" y="1122123"/>
                    </a:lnTo>
                    <a:close/>
                  </a:path>
                </a:pathLst>
              </a:custGeom>
              <a:solidFill>
                <a:srgbClr val="3E72A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TextBox 20">
                <a:extLst>
                  <a:ext uri="{FF2B5EF4-FFF2-40B4-BE49-F238E27FC236}">
                    <a16:creationId xmlns:a16="http://schemas.microsoft.com/office/drawing/2014/main" id="{4356DAD5-3CB6-B8A8-11D0-8CA3EF201EF0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208528" cy="1141173"/>
              </a:xfrm>
              <a:prstGeom prst="rect">
                <a:avLst/>
              </a:prstGeom>
            </p:spPr>
            <p:txBody>
              <a:bodyPr lIns="75981" tIns="75981" rIns="75981" bIns="75981" rtlCol="0" anchor="ctr"/>
              <a:lstStyle/>
              <a:p>
                <a:pPr algn="ctr">
                  <a:lnSpc>
                    <a:spcPts val="1601"/>
                  </a:lnSpc>
                </a:pPr>
                <a:endParaRPr/>
              </a:p>
            </p:txBody>
          </p:sp>
        </p:grpSp>
        <p:sp>
          <p:nvSpPr>
            <p:cNvPr id="74" name="TextBox 24">
              <a:extLst>
                <a:ext uri="{FF2B5EF4-FFF2-40B4-BE49-F238E27FC236}">
                  <a16:creationId xmlns:a16="http://schemas.microsoft.com/office/drawing/2014/main" id="{0EAE8986-B4E2-58CD-6E14-1C5C37EB2CBF}"/>
                </a:ext>
              </a:extLst>
            </p:cNvPr>
            <p:cNvSpPr txBox="1"/>
            <p:nvPr/>
          </p:nvSpPr>
          <p:spPr>
            <a:xfrm>
              <a:off x="6430456" y="8634402"/>
              <a:ext cx="9578030" cy="1239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2104" lvl="1" indent="-226052" algn="l">
                <a:lnSpc>
                  <a:spcPts val="2931"/>
                </a:lnSpc>
                <a:buFont typeface="Arial"/>
                <a:buChar char="•"/>
              </a:pPr>
              <a:endParaRPr lang="en-US" sz="1944" dirty="0">
                <a:solidFill>
                  <a:srgbClr val="2064A1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F61FF12-4C1E-534C-83C1-B029282CA461}"/>
                </a:ext>
              </a:extLst>
            </p:cNvPr>
            <p:cNvSpPr/>
            <p:nvPr/>
          </p:nvSpPr>
          <p:spPr>
            <a:xfrm>
              <a:off x="5727150" y="8270382"/>
              <a:ext cx="10732050" cy="15779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51">
              <a:extLst>
                <a:ext uri="{FF2B5EF4-FFF2-40B4-BE49-F238E27FC236}">
                  <a16:creationId xmlns:a16="http://schemas.microsoft.com/office/drawing/2014/main" id="{01F2148A-9FEE-4611-052C-50D8193A454F}"/>
                </a:ext>
              </a:extLst>
            </p:cNvPr>
            <p:cNvSpPr txBox="1"/>
            <p:nvPr/>
          </p:nvSpPr>
          <p:spPr>
            <a:xfrm>
              <a:off x="6189643" y="8343900"/>
              <a:ext cx="9818843" cy="4322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16"/>
                </a:lnSpc>
              </a:pPr>
              <a:r>
                <a:rPr lang="en-US" sz="28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We Offer </a:t>
              </a:r>
              <a:r>
                <a:rPr lang="en-US" sz="2800" b="1" i="1" u="sng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Free</a:t>
              </a:r>
              <a:r>
                <a:rPr lang="en-US" sz="28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Tutoring for:</a:t>
              </a:r>
            </a:p>
          </p:txBody>
        </p:sp>
        <p:sp>
          <p:nvSpPr>
            <p:cNvPr id="4" name="TextBox 51">
              <a:extLst>
                <a:ext uri="{FF2B5EF4-FFF2-40B4-BE49-F238E27FC236}">
                  <a16:creationId xmlns:a16="http://schemas.microsoft.com/office/drawing/2014/main" id="{416CCDCE-B1FA-780C-618F-1C2CA3ED874C}"/>
                </a:ext>
              </a:extLst>
            </p:cNvPr>
            <p:cNvSpPr txBox="1"/>
            <p:nvPr/>
          </p:nvSpPr>
          <p:spPr>
            <a:xfrm>
              <a:off x="6040314" y="8833720"/>
              <a:ext cx="5093847" cy="8817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CHEM: 110, 111, 112, 115, and 116</a:t>
              </a:r>
            </a:p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MATH: 124 and 150</a:t>
              </a:r>
              <a:endParaRPr lang="en-US" sz="20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endParaRPr>
            </a:p>
          </p:txBody>
        </p:sp>
        <p:sp>
          <p:nvSpPr>
            <p:cNvPr id="8" name="TextBox 51">
              <a:extLst>
                <a:ext uri="{FF2B5EF4-FFF2-40B4-BE49-F238E27FC236}">
                  <a16:creationId xmlns:a16="http://schemas.microsoft.com/office/drawing/2014/main" id="{DEE4BB15-9DAF-6425-27DD-7E1282D51D53}"/>
                </a:ext>
              </a:extLst>
            </p:cNvPr>
            <p:cNvSpPr txBox="1"/>
            <p:nvPr/>
          </p:nvSpPr>
          <p:spPr>
            <a:xfrm>
              <a:off x="11328588" y="8819870"/>
              <a:ext cx="5093847" cy="8817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PHYS: 101, 102, 111, and 112</a:t>
              </a:r>
            </a:p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STAT: 111, 211, 215, and 312</a:t>
              </a:r>
              <a:endParaRPr lang="en-US" sz="20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endParaRPr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BF1A2DE-E272-99D4-291E-49A7F2B568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769200"/>
              </p:ext>
            </p:extLst>
          </p:nvPr>
        </p:nvGraphicFramePr>
        <p:xfrm>
          <a:off x="1064988" y="4848027"/>
          <a:ext cx="11163584" cy="1572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9733">
                  <a:extLst>
                    <a:ext uri="{9D8B030D-6E8A-4147-A177-3AD203B41FA5}">
                      <a16:colId xmlns:a16="http://schemas.microsoft.com/office/drawing/2014/main" val="288704163"/>
                    </a:ext>
                  </a:extLst>
                </a:gridCol>
                <a:gridCol w="2062267">
                  <a:extLst>
                    <a:ext uri="{9D8B030D-6E8A-4147-A177-3AD203B41FA5}">
                      <a16:colId xmlns:a16="http://schemas.microsoft.com/office/drawing/2014/main" val="145506008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228258114"/>
                    </a:ext>
                  </a:extLst>
                </a:gridCol>
                <a:gridCol w="2176451">
                  <a:extLst>
                    <a:ext uri="{9D8B030D-6E8A-4147-A177-3AD203B41FA5}">
                      <a16:colId xmlns:a16="http://schemas.microsoft.com/office/drawing/2014/main" val="1749952403"/>
                    </a:ext>
                  </a:extLst>
                </a:gridCol>
                <a:gridCol w="2357733">
                  <a:extLst>
                    <a:ext uri="{9D8B030D-6E8A-4147-A177-3AD203B41FA5}">
                      <a16:colId xmlns:a16="http://schemas.microsoft.com/office/drawing/2014/main" val="1990720049"/>
                    </a:ext>
                  </a:extLst>
                </a:gridCol>
              </a:tblGrid>
              <a:tr h="62747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81932"/>
                  </a:ext>
                </a:extLst>
              </a:tr>
              <a:tr h="8611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11AM – Noon</a:t>
                      </a:r>
                    </a:p>
                    <a:p>
                      <a:pPr algn="ctr"/>
                      <a:r>
                        <a:rPr lang="en-US" sz="2800" dirty="0"/>
                        <a:t>12:30PM – 5PM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11AM –1PM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12:30 – 5PM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11AM –2PM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By Virtual* Appointment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889259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E7F7CB3F-1FDD-0D60-5962-D01BBC1C9A68}"/>
              </a:ext>
            </a:extLst>
          </p:cNvPr>
          <p:cNvGrpSpPr/>
          <p:nvPr/>
        </p:nvGrpSpPr>
        <p:grpSpPr>
          <a:xfrm>
            <a:off x="479049" y="9404105"/>
            <a:ext cx="17329902" cy="882895"/>
            <a:chOff x="680377" y="9404105"/>
            <a:chExt cx="17329902" cy="88289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0A36EA8-7C40-F351-0AA2-54623CA0F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6549" t="17186" r="6513" b="21758"/>
            <a:stretch/>
          </p:blipFill>
          <p:spPr>
            <a:xfrm>
              <a:off x="13196751" y="9404105"/>
              <a:ext cx="2761321" cy="882895"/>
            </a:xfrm>
            <a:prstGeom prst="rect">
              <a:avLst/>
            </a:prstGeom>
          </p:spPr>
        </p:pic>
        <p:sp>
          <p:nvSpPr>
            <p:cNvPr id="24" name="TextBox 53">
              <a:extLst>
                <a:ext uri="{FF2B5EF4-FFF2-40B4-BE49-F238E27FC236}">
                  <a16:creationId xmlns:a16="http://schemas.microsoft.com/office/drawing/2014/main" id="{D7A978F8-E180-F9D9-339C-CED087712D07}"/>
                </a:ext>
              </a:extLst>
            </p:cNvPr>
            <p:cNvSpPr txBox="1"/>
            <p:nvPr/>
          </p:nvSpPr>
          <p:spPr>
            <a:xfrm>
              <a:off x="680377" y="9709753"/>
              <a:ext cx="12502224" cy="4629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188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For updates on tutoring, workshops, and events, visit our website </a:t>
              </a: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  <a:hlinkClick r:id="rId11"/>
                </a:rPr>
                <a:t>https://stemcollab.wvu.edu/</a:t>
              </a: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and</a:t>
              </a:r>
            </a:p>
          </p:txBody>
        </p:sp>
        <p:sp>
          <p:nvSpPr>
            <p:cNvPr id="28" name="TextBox 53">
              <a:extLst>
                <a:ext uri="{FF2B5EF4-FFF2-40B4-BE49-F238E27FC236}">
                  <a16:creationId xmlns:a16="http://schemas.microsoft.com/office/drawing/2014/main" id="{918C317F-8A51-AD24-B511-83F643FBFFEF}"/>
                </a:ext>
              </a:extLst>
            </p:cNvPr>
            <p:cNvSpPr txBox="1"/>
            <p:nvPr/>
          </p:nvSpPr>
          <p:spPr>
            <a:xfrm>
              <a:off x="15925800" y="9709753"/>
              <a:ext cx="2084479" cy="4629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188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@wvu_stem_lc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01A267A-B9DA-6363-8A14-C89E98F082E3}"/>
              </a:ext>
            </a:extLst>
          </p:cNvPr>
          <p:cNvSpPr txBox="1"/>
          <p:nvPr/>
        </p:nvSpPr>
        <p:spPr>
          <a:xfrm>
            <a:off x="4981582" y="6723232"/>
            <a:ext cx="709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*Virtual Appointments are made through Navigate and are held on Zoom.</a:t>
            </a:r>
          </a:p>
        </p:txBody>
      </p:sp>
    </p:spTree>
    <p:extLst>
      <p:ext uri="{BB962C8B-B14F-4D97-AF65-F5344CB8AC3E}">
        <p14:creationId xmlns:p14="http://schemas.microsoft.com/office/powerpoint/2010/main" val="2805575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A72B6-885C-1E88-6BB2-EC9A872E5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43">
            <a:extLst>
              <a:ext uri="{FF2B5EF4-FFF2-40B4-BE49-F238E27FC236}">
                <a16:creationId xmlns:a16="http://schemas.microsoft.com/office/drawing/2014/main" id="{8749F67A-1CE2-938A-093C-8461F78A3FC6}"/>
              </a:ext>
            </a:extLst>
          </p:cNvPr>
          <p:cNvSpPr/>
          <p:nvPr/>
        </p:nvSpPr>
        <p:spPr>
          <a:xfrm>
            <a:off x="685800" y="3840053"/>
            <a:ext cx="11867159" cy="3616650"/>
          </a:xfrm>
          <a:custGeom>
            <a:avLst/>
            <a:gdLst/>
            <a:ahLst/>
            <a:cxnLst/>
            <a:rect l="l" t="t" r="r" b="b"/>
            <a:pathLst>
              <a:path w="1245206" h="1262321">
                <a:moveTo>
                  <a:pt x="0" y="0"/>
                </a:moveTo>
                <a:lnTo>
                  <a:pt x="1245206" y="0"/>
                </a:lnTo>
                <a:lnTo>
                  <a:pt x="1245206" y="1262321"/>
                </a:lnTo>
                <a:lnTo>
                  <a:pt x="0" y="1262321"/>
                </a:lnTo>
                <a:close/>
              </a:path>
            </a:pathLst>
          </a:custGeom>
          <a:solidFill>
            <a:srgbClr val="F5C63B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3E8F7334-1B3B-3BEA-2A1C-FCB84FCC19C3}"/>
              </a:ext>
            </a:extLst>
          </p:cNvPr>
          <p:cNvSpPr/>
          <p:nvPr/>
        </p:nvSpPr>
        <p:spPr>
          <a:xfrm>
            <a:off x="680376" y="43657"/>
            <a:ext cx="1834219" cy="1563290"/>
          </a:xfrm>
          <a:custGeom>
            <a:avLst/>
            <a:gdLst/>
            <a:ahLst/>
            <a:cxnLst/>
            <a:rect l="l" t="t" r="r" b="b"/>
            <a:pathLst>
              <a:path w="1834219" h="1563290">
                <a:moveTo>
                  <a:pt x="0" y="0"/>
                </a:moveTo>
                <a:lnTo>
                  <a:pt x="1834219" y="0"/>
                </a:lnTo>
                <a:lnTo>
                  <a:pt x="1834219" y="1563290"/>
                </a:lnTo>
                <a:lnTo>
                  <a:pt x="0" y="15632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422524FE-DEAF-4E05-687E-654B31298391}"/>
              </a:ext>
            </a:extLst>
          </p:cNvPr>
          <p:cNvGrpSpPr/>
          <p:nvPr/>
        </p:nvGrpSpPr>
        <p:grpSpPr>
          <a:xfrm>
            <a:off x="0" y="1642873"/>
            <a:ext cx="18288000" cy="277844"/>
            <a:chOff x="0" y="0"/>
            <a:chExt cx="3679398" cy="559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EBD6ED3-F802-9AD2-ED5E-82297FBE54DD}"/>
                </a:ext>
              </a:extLst>
            </p:cNvPr>
            <p:cNvSpPr/>
            <p:nvPr/>
          </p:nvSpPr>
          <p:spPr>
            <a:xfrm>
              <a:off x="0" y="0"/>
              <a:ext cx="3679398" cy="55900"/>
            </a:xfrm>
            <a:custGeom>
              <a:avLst/>
              <a:gdLst/>
              <a:ahLst/>
              <a:cxnLst/>
              <a:rect l="l" t="t" r="r" b="b"/>
              <a:pathLst>
                <a:path w="3679398" h="55900">
                  <a:moveTo>
                    <a:pt x="0" y="0"/>
                  </a:moveTo>
                  <a:lnTo>
                    <a:pt x="3679398" y="0"/>
                  </a:lnTo>
                  <a:lnTo>
                    <a:pt x="3679398" y="55900"/>
                  </a:lnTo>
                  <a:lnTo>
                    <a:pt x="0" y="55900"/>
                  </a:lnTo>
                  <a:close/>
                </a:path>
              </a:pathLst>
            </a:custGeom>
            <a:solidFill>
              <a:srgbClr val="3E72A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3576DC2E-57DB-F05A-7A8D-97EE4479DC27}"/>
                </a:ext>
              </a:extLst>
            </p:cNvPr>
            <p:cNvSpPr txBox="1"/>
            <p:nvPr/>
          </p:nvSpPr>
          <p:spPr>
            <a:xfrm>
              <a:off x="0" y="-19050"/>
              <a:ext cx="3679398" cy="74950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014A4622-7B8E-13AD-1D79-BD00B8712EA9}"/>
              </a:ext>
            </a:extLst>
          </p:cNvPr>
          <p:cNvGrpSpPr/>
          <p:nvPr/>
        </p:nvGrpSpPr>
        <p:grpSpPr>
          <a:xfrm>
            <a:off x="0" y="1911981"/>
            <a:ext cx="18288000" cy="288835"/>
            <a:chOff x="0" y="0"/>
            <a:chExt cx="3679398" cy="58111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7CC66BD0-33B8-22E4-1E79-D306DED1247C}"/>
                </a:ext>
              </a:extLst>
            </p:cNvPr>
            <p:cNvSpPr/>
            <p:nvPr/>
          </p:nvSpPr>
          <p:spPr>
            <a:xfrm>
              <a:off x="0" y="0"/>
              <a:ext cx="3679398" cy="58111"/>
            </a:xfrm>
            <a:custGeom>
              <a:avLst/>
              <a:gdLst/>
              <a:ahLst/>
              <a:cxnLst/>
              <a:rect l="l" t="t" r="r" b="b"/>
              <a:pathLst>
                <a:path w="3679398" h="58111">
                  <a:moveTo>
                    <a:pt x="0" y="0"/>
                  </a:moveTo>
                  <a:lnTo>
                    <a:pt x="3679398" y="0"/>
                  </a:lnTo>
                  <a:lnTo>
                    <a:pt x="3679398" y="58111"/>
                  </a:lnTo>
                  <a:lnTo>
                    <a:pt x="0" y="58111"/>
                  </a:lnTo>
                  <a:close/>
                </a:path>
              </a:pathLst>
            </a:custGeom>
            <a:solidFill>
              <a:srgbClr val="F5C63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8CABEDB7-A53F-61FA-C47D-2D33B4652D20}"/>
                </a:ext>
              </a:extLst>
            </p:cNvPr>
            <p:cNvSpPr txBox="1"/>
            <p:nvPr/>
          </p:nvSpPr>
          <p:spPr>
            <a:xfrm>
              <a:off x="0" y="-19050"/>
              <a:ext cx="3679398" cy="77161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A00B880E-F423-3DCE-5B88-428C65276903}"/>
              </a:ext>
            </a:extLst>
          </p:cNvPr>
          <p:cNvGrpSpPr/>
          <p:nvPr/>
        </p:nvGrpSpPr>
        <p:grpSpPr>
          <a:xfrm>
            <a:off x="0" y="2103157"/>
            <a:ext cx="18288000" cy="144743"/>
            <a:chOff x="0" y="0"/>
            <a:chExt cx="3679398" cy="29121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57A699D-DF9B-E816-1546-7EEB3BB3836C}"/>
                </a:ext>
              </a:extLst>
            </p:cNvPr>
            <p:cNvSpPr/>
            <p:nvPr/>
          </p:nvSpPr>
          <p:spPr>
            <a:xfrm>
              <a:off x="0" y="0"/>
              <a:ext cx="3679398" cy="29121"/>
            </a:xfrm>
            <a:custGeom>
              <a:avLst/>
              <a:gdLst/>
              <a:ahLst/>
              <a:cxnLst/>
              <a:rect l="l" t="t" r="r" b="b"/>
              <a:pathLst>
                <a:path w="3679398" h="29121">
                  <a:moveTo>
                    <a:pt x="0" y="0"/>
                  </a:moveTo>
                  <a:lnTo>
                    <a:pt x="3679398" y="0"/>
                  </a:lnTo>
                  <a:lnTo>
                    <a:pt x="3679398" y="29121"/>
                  </a:lnTo>
                  <a:lnTo>
                    <a:pt x="0" y="29121"/>
                  </a:lnTo>
                  <a:close/>
                </a:path>
              </a:pathLst>
            </a:custGeom>
            <a:solidFill>
              <a:srgbClr val="F48F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A2B94610-6D64-CD5A-30D9-99FF8BDA15C9}"/>
                </a:ext>
              </a:extLst>
            </p:cNvPr>
            <p:cNvSpPr txBox="1"/>
            <p:nvPr/>
          </p:nvSpPr>
          <p:spPr>
            <a:xfrm>
              <a:off x="0" y="-19050"/>
              <a:ext cx="3679398" cy="48171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6" name="TextBox 56">
            <a:extLst>
              <a:ext uri="{FF2B5EF4-FFF2-40B4-BE49-F238E27FC236}">
                <a16:creationId xmlns:a16="http://schemas.microsoft.com/office/drawing/2014/main" id="{70ACD44F-883C-678F-7D78-F9CFFD12C9F3}"/>
              </a:ext>
            </a:extLst>
          </p:cNvPr>
          <p:cNvSpPr txBox="1"/>
          <p:nvPr/>
        </p:nvSpPr>
        <p:spPr>
          <a:xfrm>
            <a:off x="2825657" y="438657"/>
            <a:ext cx="11779935" cy="935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5"/>
              </a:lnSpc>
            </a:pPr>
            <a:r>
              <a:rPr lang="en-US" sz="7245" dirty="0">
                <a:solidFill>
                  <a:srgbClr val="2064A1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STEM Learning Center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C1FE47A-93A2-42EE-0259-D500B662F10E}"/>
              </a:ext>
            </a:extLst>
          </p:cNvPr>
          <p:cNvGrpSpPr/>
          <p:nvPr/>
        </p:nvGrpSpPr>
        <p:grpSpPr>
          <a:xfrm>
            <a:off x="12877800" y="4252725"/>
            <a:ext cx="5249429" cy="4859987"/>
            <a:chOff x="200942" y="4167692"/>
            <a:chExt cx="5249429" cy="4859987"/>
          </a:xfrm>
        </p:grpSpPr>
        <p:grpSp>
          <p:nvGrpSpPr>
            <p:cNvPr id="62" name="Group 3">
              <a:extLst>
                <a:ext uri="{FF2B5EF4-FFF2-40B4-BE49-F238E27FC236}">
                  <a16:creationId xmlns:a16="http://schemas.microsoft.com/office/drawing/2014/main" id="{8F4CA9CF-4307-2C57-258D-571A6A913411}"/>
                </a:ext>
              </a:extLst>
            </p:cNvPr>
            <p:cNvGrpSpPr/>
            <p:nvPr/>
          </p:nvGrpSpPr>
          <p:grpSpPr>
            <a:xfrm>
              <a:off x="200942" y="4167692"/>
              <a:ext cx="5249429" cy="3667083"/>
              <a:chOff x="89399" y="9525"/>
              <a:chExt cx="6999238" cy="4889443"/>
            </a:xfrm>
          </p:grpSpPr>
          <p:sp>
            <p:nvSpPr>
              <p:cNvPr id="63" name="Freeform 4">
                <a:extLst>
                  <a:ext uri="{FF2B5EF4-FFF2-40B4-BE49-F238E27FC236}">
                    <a16:creationId xmlns:a16="http://schemas.microsoft.com/office/drawing/2014/main" id="{BDCF7667-9E93-0197-03F9-56B0FF7778C9}"/>
                  </a:ext>
                </a:extLst>
              </p:cNvPr>
              <p:cNvSpPr/>
              <p:nvPr/>
            </p:nvSpPr>
            <p:spPr>
              <a:xfrm>
                <a:off x="364667" y="1581435"/>
                <a:ext cx="6219309" cy="3317533"/>
              </a:xfrm>
              <a:custGeom>
                <a:avLst/>
                <a:gdLst/>
                <a:ahLst/>
                <a:cxnLst/>
                <a:rect l="l" t="t" r="r" b="b"/>
                <a:pathLst>
                  <a:path w="6219309" h="3317531">
                    <a:moveTo>
                      <a:pt x="0" y="0"/>
                    </a:moveTo>
                    <a:lnTo>
                      <a:pt x="6219309" y="0"/>
                    </a:lnTo>
                    <a:lnTo>
                      <a:pt x="6219309" y="3317530"/>
                    </a:lnTo>
                    <a:lnTo>
                      <a:pt x="0" y="331753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5">
                <a:extLst>
                  <a:ext uri="{FF2B5EF4-FFF2-40B4-BE49-F238E27FC236}">
                    <a16:creationId xmlns:a16="http://schemas.microsoft.com/office/drawing/2014/main" id="{872A47F0-5FD7-A70B-08BD-311DC9D35A7B}"/>
                  </a:ext>
                </a:extLst>
              </p:cNvPr>
              <p:cNvSpPr/>
              <p:nvPr/>
            </p:nvSpPr>
            <p:spPr>
              <a:xfrm rot="353631">
                <a:off x="2378352" y="1689584"/>
                <a:ext cx="1836086" cy="2035983"/>
              </a:xfrm>
              <a:custGeom>
                <a:avLst/>
                <a:gdLst/>
                <a:ahLst/>
                <a:cxnLst/>
                <a:rect l="l" t="t" r="r" b="b"/>
                <a:pathLst>
                  <a:path w="1836086" h="2035983">
                    <a:moveTo>
                      <a:pt x="0" y="0"/>
                    </a:moveTo>
                    <a:lnTo>
                      <a:pt x="1836087" y="0"/>
                    </a:lnTo>
                    <a:lnTo>
                      <a:pt x="1836087" y="2035983"/>
                    </a:lnTo>
                    <a:lnTo>
                      <a:pt x="0" y="203598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6">
                <a:extLst>
                  <a:ext uri="{FF2B5EF4-FFF2-40B4-BE49-F238E27FC236}">
                    <a16:creationId xmlns:a16="http://schemas.microsoft.com/office/drawing/2014/main" id="{2F2C4AFA-EBCE-60E8-1E96-F9D78B34B4FC}"/>
                  </a:ext>
                </a:extLst>
              </p:cNvPr>
              <p:cNvSpPr/>
              <p:nvPr/>
            </p:nvSpPr>
            <p:spPr>
              <a:xfrm rot="353631">
                <a:off x="2432551" y="1795770"/>
                <a:ext cx="1727691" cy="1915785"/>
              </a:xfrm>
              <a:custGeom>
                <a:avLst/>
                <a:gdLst/>
                <a:ahLst/>
                <a:cxnLst/>
                <a:rect l="l" t="t" r="r" b="b"/>
                <a:pathLst>
                  <a:path w="1727690" h="1915785">
                    <a:moveTo>
                      <a:pt x="0" y="0"/>
                    </a:moveTo>
                    <a:lnTo>
                      <a:pt x="1727689" y="0"/>
                    </a:lnTo>
                    <a:lnTo>
                      <a:pt x="1727689" y="1915785"/>
                    </a:lnTo>
                    <a:lnTo>
                      <a:pt x="0" y="191578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7">
                <a:extLst>
                  <a:ext uri="{FF2B5EF4-FFF2-40B4-BE49-F238E27FC236}">
                    <a16:creationId xmlns:a16="http://schemas.microsoft.com/office/drawing/2014/main" id="{FB5DD3FD-B2C6-466E-C60D-1ED5A3E7D0C9}"/>
                  </a:ext>
                </a:extLst>
              </p:cNvPr>
              <p:cNvSpPr/>
              <p:nvPr/>
            </p:nvSpPr>
            <p:spPr>
              <a:xfrm>
                <a:off x="89399" y="206898"/>
                <a:ext cx="780144" cy="968576"/>
              </a:xfrm>
              <a:custGeom>
                <a:avLst/>
                <a:gdLst/>
                <a:ahLst/>
                <a:cxnLst/>
                <a:rect l="l" t="t" r="r" b="b"/>
                <a:pathLst>
                  <a:path w="780144" h="968576">
                    <a:moveTo>
                      <a:pt x="0" y="0"/>
                    </a:moveTo>
                    <a:lnTo>
                      <a:pt x="780144" y="0"/>
                    </a:lnTo>
                    <a:lnTo>
                      <a:pt x="780144" y="968576"/>
                    </a:lnTo>
                    <a:lnTo>
                      <a:pt x="0" y="968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TextBox 8">
                <a:extLst>
                  <a:ext uri="{FF2B5EF4-FFF2-40B4-BE49-F238E27FC236}">
                    <a16:creationId xmlns:a16="http://schemas.microsoft.com/office/drawing/2014/main" id="{B9729562-F8FB-17EC-AC24-F16ECC9483C9}"/>
                  </a:ext>
                </a:extLst>
              </p:cNvPr>
              <p:cNvSpPr txBox="1"/>
              <p:nvPr/>
            </p:nvSpPr>
            <p:spPr>
              <a:xfrm>
                <a:off x="1090773" y="9525"/>
                <a:ext cx="5997864" cy="13728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3380"/>
                  </a:lnSpc>
                </a:pPr>
                <a:r>
                  <a:rPr lang="en-US" sz="2817" b="1" dirty="0">
                    <a:solidFill>
                      <a:srgbClr val="000000"/>
                    </a:solidFill>
                    <a:latin typeface="Quicksand Bold"/>
                    <a:ea typeface="Quicksand Bold"/>
                    <a:cs typeface="Quicksand Bold"/>
                    <a:sym typeface="Quicksand Bold"/>
                  </a:rPr>
                  <a:t>CRL Building Room 152</a:t>
                </a:r>
              </a:p>
              <a:p>
                <a:pPr algn="l">
                  <a:lnSpc>
                    <a:spcPts val="2458"/>
                  </a:lnSpc>
                </a:pPr>
                <a:r>
                  <a:rPr lang="en-US" sz="2048" b="1" dirty="0">
                    <a:solidFill>
                      <a:srgbClr val="000000"/>
                    </a:solidFill>
                    <a:latin typeface="Quicksand Bold"/>
                    <a:ea typeface="Quicksand Bold"/>
                    <a:cs typeface="Quicksand Bold"/>
                    <a:sym typeface="Quicksand Bold"/>
                  </a:rPr>
                  <a:t>*Behind Clark Hall and across from the Mountainlair Parking Garage.</a:t>
                </a:r>
              </a:p>
            </p:txBody>
          </p:sp>
        </p:grpSp>
        <p:grpSp>
          <p:nvGrpSpPr>
            <p:cNvPr id="75" name="Group 25">
              <a:extLst>
                <a:ext uri="{FF2B5EF4-FFF2-40B4-BE49-F238E27FC236}">
                  <a16:creationId xmlns:a16="http://schemas.microsoft.com/office/drawing/2014/main" id="{C7DC9162-F371-94E9-762F-FF1DB2E90B8A}"/>
                </a:ext>
              </a:extLst>
            </p:cNvPr>
            <p:cNvGrpSpPr/>
            <p:nvPr/>
          </p:nvGrpSpPr>
          <p:grpSpPr>
            <a:xfrm>
              <a:off x="417055" y="7928551"/>
              <a:ext cx="4606385" cy="1099128"/>
              <a:chOff x="0" y="0"/>
              <a:chExt cx="6141847" cy="1465504"/>
            </a:xfrm>
          </p:grpSpPr>
          <p:grpSp>
            <p:nvGrpSpPr>
              <p:cNvPr id="76" name="Group 26">
                <a:extLst>
                  <a:ext uri="{FF2B5EF4-FFF2-40B4-BE49-F238E27FC236}">
                    <a16:creationId xmlns:a16="http://schemas.microsoft.com/office/drawing/2014/main" id="{8DC93490-D351-4D84-4228-745B9FA196F4}"/>
                  </a:ext>
                </a:extLst>
              </p:cNvPr>
              <p:cNvGrpSpPr/>
              <p:nvPr/>
            </p:nvGrpSpPr>
            <p:grpSpPr>
              <a:xfrm>
                <a:off x="0" y="0"/>
                <a:ext cx="6141847" cy="1465504"/>
                <a:chOff x="0" y="0"/>
                <a:chExt cx="3086171" cy="736390"/>
              </a:xfrm>
            </p:grpSpPr>
            <p:sp>
              <p:nvSpPr>
                <p:cNvPr id="81" name="Freeform 27">
                  <a:extLst>
                    <a:ext uri="{FF2B5EF4-FFF2-40B4-BE49-F238E27FC236}">
                      <a16:creationId xmlns:a16="http://schemas.microsoft.com/office/drawing/2014/main" id="{9B49900E-BC50-EE51-AB67-58F6A37B9A9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086172" cy="736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172" h="736390">
                      <a:moveTo>
                        <a:pt x="0" y="0"/>
                      </a:moveTo>
                      <a:lnTo>
                        <a:pt x="3086172" y="0"/>
                      </a:lnTo>
                      <a:lnTo>
                        <a:pt x="3086172" y="736390"/>
                      </a:lnTo>
                      <a:lnTo>
                        <a:pt x="0" y="736390"/>
                      </a:lnTo>
                      <a:close/>
                    </a:path>
                  </a:pathLst>
                </a:custGeom>
                <a:solidFill>
                  <a:srgbClr val="9D999C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TextBox 28">
                  <a:extLst>
                    <a:ext uri="{FF2B5EF4-FFF2-40B4-BE49-F238E27FC236}">
                      <a16:creationId xmlns:a16="http://schemas.microsoft.com/office/drawing/2014/main" id="{CC5E2BC8-BBD8-A0DE-EA04-6746F91A8AB3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3086171" cy="755440"/>
                </a:xfrm>
                <a:prstGeom prst="rect">
                  <a:avLst/>
                </a:prstGeom>
              </p:spPr>
              <p:txBody>
                <a:bodyPr lIns="26431" tIns="26431" rIns="26431" bIns="26431" rtlCol="0" anchor="ctr"/>
                <a:lstStyle/>
                <a:p>
                  <a:pPr algn="ctr">
                    <a:lnSpc>
                      <a:spcPts val="1601"/>
                    </a:lnSpc>
                  </a:pPr>
                  <a:endParaRPr/>
                </a:p>
              </p:txBody>
            </p:sp>
          </p:grpSp>
          <p:grpSp>
            <p:nvGrpSpPr>
              <p:cNvPr id="77" name="Group 29">
                <a:extLst>
                  <a:ext uri="{FF2B5EF4-FFF2-40B4-BE49-F238E27FC236}">
                    <a16:creationId xmlns:a16="http://schemas.microsoft.com/office/drawing/2014/main" id="{88EEA541-BD82-DE68-C09B-16E791E0BF80}"/>
                  </a:ext>
                </a:extLst>
              </p:cNvPr>
              <p:cNvGrpSpPr/>
              <p:nvPr/>
            </p:nvGrpSpPr>
            <p:grpSpPr>
              <a:xfrm>
                <a:off x="137117" y="203200"/>
                <a:ext cx="5853571" cy="1064079"/>
                <a:chOff x="0" y="0"/>
                <a:chExt cx="2941318" cy="534681"/>
              </a:xfrm>
            </p:grpSpPr>
            <p:sp>
              <p:nvSpPr>
                <p:cNvPr id="79" name="Freeform 30">
                  <a:extLst>
                    <a:ext uri="{FF2B5EF4-FFF2-40B4-BE49-F238E27FC236}">
                      <a16:creationId xmlns:a16="http://schemas.microsoft.com/office/drawing/2014/main" id="{BC35874E-6638-B163-CBA0-65A2D33154C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941318" cy="534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1318" h="534681">
                      <a:moveTo>
                        <a:pt x="67012" y="0"/>
                      </a:moveTo>
                      <a:lnTo>
                        <a:pt x="2874306" y="0"/>
                      </a:lnTo>
                      <a:cubicBezTo>
                        <a:pt x="2911316" y="0"/>
                        <a:pt x="2941318" y="30002"/>
                        <a:pt x="2941318" y="67012"/>
                      </a:cubicBezTo>
                      <a:lnTo>
                        <a:pt x="2941318" y="467670"/>
                      </a:lnTo>
                      <a:cubicBezTo>
                        <a:pt x="2941318" y="504679"/>
                        <a:pt x="2911316" y="534681"/>
                        <a:pt x="2874306" y="534681"/>
                      </a:cubicBezTo>
                      <a:lnTo>
                        <a:pt x="67012" y="534681"/>
                      </a:lnTo>
                      <a:cubicBezTo>
                        <a:pt x="30002" y="534681"/>
                        <a:pt x="0" y="504679"/>
                        <a:pt x="0" y="467670"/>
                      </a:cubicBezTo>
                      <a:lnTo>
                        <a:pt x="0" y="67012"/>
                      </a:lnTo>
                      <a:cubicBezTo>
                        <a:pt x="0" y="30002"/>
                        <a:pt x="30002" y="0"/>
                        <a:pt x="67012" y="0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TextBox 31">
                  <a:extLst>
                    <a:ext uri="{FF2B5EF4-FFF2-40B4-BE49-F238E27FC236}">
                      <a16:creationId xmlns:a16="http://schemas.microsoft.com/office/drawing/2014/main" id="{66C49266-9BA1-8FA0-7FF2-978369A66B5B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2941318" cy="553731"/>
                </a:xfrm>
                <a:prstGeom prst="rect">
                  <a:avLst/>
                </a:prstGeom>
              </p:spPr>
              <p:txBody>
                <a:bodyPr lIns="26431" tIns="26431" rIns="26431" bIns="26431" rtlCol="0" anchor="ctr"/>
                <a:lstStyle/>
                <a:p>
                  <a:pPr algn="ctr">
                    <a:lnSpc>
                      <a:spcPts val="1601"/>
                    </a:lnSpc>
                  </a:pPr>
                  <a:endParaRPr/>
                </a:p>
              </p:txBody>
            </p:sp>
          </p:grpSp>
          <p:sp>
            <p:nvSpPr>
              <p:cNvPr id="78" name="TextBox 32">
                <a:extLst>
                  <a:ext uri="{FF2B5EF4-FFF2-40B4-BE49-F238E27FC236}">
                    <a16:creationId xmlns:a16="http://schemas.microsoft.com/office/drawing/2014/main" id="{3861E614-F2AA-0BEE-A3CB-1150063F6759}"/>
                  </a:ext>
                </a:extLst>
              </p:cNvPr>
              <p:cNvSpPr txBox="1"/>
              <p:nvPr/>
            </p:nvSpPr>
            <p:spPr>
              <a:xfrm>
                <a:off x="547801" y="300886"/>
                <a:ext cx="5131144" cy="8591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552"/>
                  </a:lnSpc>
                </a:pPr>
                <a:r>
                  <a:rPr lang="en-US" sz="2058" b="1">
                    <a:solidFill>
                      <a:srgbClr val="0E1413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Simply drop-in for assistance during the times listed here.</a:t>
                </a:r>
              </a:p>
            </p:txBody>
          </p:sp>
        </p:grp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532329D-E669-236F-1A69-69166BC2662B}"/>
              </a:ext>
            </a:extLst>
          </p:cNvPr>
          <p:cNvSpPr/>
          <p:nvPr/>
        </p:nvSpPr>
        <p:spPr>
          <a:xfrm>
            <a:off x="827737" y="3960457"/>
            <a:ext cx="11638086" cy="32622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TextBox 44">
            <a:extLst>
              <a:ext uri="{FF2B5EF4-FFF2-40B4-BE49-F238E27FC236}">
                <a16:creationId xmlns:a16="http://schemas.microsoft.com/office/drawing/2014/main" id="{EF0D48CF-7CF6-C903-08D6-DB1F04BB9DC0}"/>
              </a:ext>
            </a:extLst>
          </p:cNvPr>
          <p:cNvSpPr txBox="1"/>
          <p:nvPr/>
        </p:nvSpPr>
        <p:spPr>
          <a:xfrm>
            <a:off x="685800" y="3785473"/>
            <a:ext cx="11867159" cy="3671230"/>
          </a:xfrm>
          <a:prstGeom prst="rect">
            <a:avLst/>
          </a:prstGeom>
        </p:spPr>
        <p:txBody>
          <a:bodyPr lIns="75798" tIns="75798" rIns="75798" bIns="75798" rtlCol="0" anchor="ctr"/>
          <a:lstStyle/>
          <a:p>
            <a:pPr algn="ctr">
              <a:lnSpc>
                <a:spcPts val="1601"/>
              </a:lnSpc>
            </a:pPr>
            <a:endParaRPr/>
          </a:p>
        </p:txBody>
      </p:sp>
      <p:sp>
        <p:nvSpPr>
          <p:cNvPr id="87" name="TextBox 49">
            <a:extLst>
              <a:ext uri="{FF2B5EF4-FFF2-40B4-BE49-F238E27FC236}">
                <a16:creationId xmlns:a16="http://schemas.microsoft.com/office/drawing/2014/main" id="{973311A0-A195-C71E-F777-C737788168D8}"/>
              </a:ext>
            </a:extLst>
          </p:cNvPr>
          <p:cNvSpPr txBox="1"/>
          <p:nvPr/>
        </p:nvSpPr>
        <p:spPr>
          <a:xfrm>
            <a:off x="1667680" y="4081540"/>
            <a:ext cx="9903399" cy="432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7"/>
              </a:lnSpc>
            </a:pPr>
            <a:r>
              <a:rPr lang="en-US" sz="2909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PHYS 112 Tutoring:</a:t>
            </a:r>
          </a:p>
        </p:txBody>
      </p:sp>
      <p:sp>
        <p:nvSpPr>
          <p:cNvPr id="104" name="TextBox 53">
            <a:extLst>
              <a:ext uri="{FF2B5EF4-FFF2-40B4-BE49-F238E27FC236}">
                <a16:creationId xmlns:a16="http://schemas.microsoft.com/office/drawing/2014/main" id="{49342F24-202D-B6F4-7254-9ABC09B294DF}"/>
              </a:ext>
            </a:extLst>
          </p:cNvPr>
          <p:cNvSpPr txBox="1"/>
          <p:nvPr/>
        </p:nvSpPr>
        <p:spPr>
          <a:xfrm>
            <a:off x="134045" y="2407630"/>
            <a:ext cx="17109466" cy="1030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188"/>
              </a:lnSpc>
              <a:spcBef>
                <a:spcPct val="0"/>
              </a:spcBef>
            </a:pP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We support WVU students of </a:t>
            </a:r>
            <a:r>
              <a:rPr lang="en-US" sz="2992" b="1" u="sng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all</a:t>
            </a: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majors in their STEM educational journey with </a:t>
            </a:r>
            <a:r>
              <a:rPr lang="en-US" sz="2992" b="1" i="1" dirty="0">
                <a:solidFill>
                  <a:srgbClr val="FF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FREE</a:t>
            </a: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tutoring services for introductory STEM courses, academic workshops, and fun events.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E8F04E-CCE5-0690-F18E-E831AA49100F}"/>
              </a:ext>
            </a:extLst>
          </p:cNvPr>
          <p:cNvGrpSpPr/>
          <p:nvPr/>
        </p:nvGrpSpPr>
        <p:grpSpPr>
          <a:xfrm>
            <a:off x="1109115" y="7648931"/>
            <a:ext cx="11020527" cy="1774419"/>
            <a:chOff x="5596790" y="8183843"/>
            <a:chExt cx="11020527" cy="1774419"/>
          </a:xfrm>
        </p:grpSpPr>
        <p:grpSp>
          <p:nvGrpSpPr>
            <p:cNvPr id="68" name="Group 18">
              <a:extLst>
                <a:ext uri="{FF2B5EF4-FFF2-40B4-BE49-F238E27FC236}">
                  <a16:creationId xmlns:a16="http://schemas.microsoft.com/office/drawing/2014/main" id="{581A1FD7-953A-B330-1219-A7C07E88B7BF}"/>
                </a:ext>
              </a:extLst>
            </p:cNvPr>
            <p:cNvGrpSpPr/>
            <p:nvPr/>
          </p:nvGrpSpPr>
          <p:grpSpPr>
            <a:xfrm>
              <a:off x="5596790" y="8183843"/>
              <a:ext cx="11020527" cy="1774419"/>
              <a:chOff x="0" y="0"/>
              <a:chExt cx="1208528" cy="1122123"/>
            </a:xfrm>
          </p:grpSpPr>
          <p:sp>
            <p:nvSpPr>
              <p:cNvPr id="69" name="Freeform 19">
                <a:extLst>
                  <a:ext uri="{FF2B5EF4-FFF2-40B4-BE49-F238E27FC236}">
                    <a16:creationId xmlns:a16="http://schemas.microsoft.com/office/drawing/2014/main" id="{8B2CBC94-6DE7-2A18-68A6-7E0B42B7B4D6}"/>
                  </a:ext>
                </a:extLst>
              </p:cNvPr>
              <p:cNvSpPr/>
              <p:nvPr/>
            </p:nvSpPr>
            <p:spPr>
              <a:xfrm>
                <a:off x="0" y="0"/>
                <a:ext cx="1208528" cy="1122123"/>
              </a:xfrm>
              <a:custGeom>
                <a:avLst/>
                <a:gdLst/>
                <a:ahLst/>
                <a:cxnLst/>
                <a:rect l="l" t="t" r="r" b="b"/>
                <a:pathLst>
                  <a:path w="1208528" h="1122123">
                    <a:moveTo>
                      <a:pt x="0" y="0"/>
                    </a:moveTo>
                    <a:lnTo>
                      <a:pt x="1208528" y="0"/>
                    </a:lnTo>
                    <a:lnTo>
                      <a:pt x="1208528" y="1122123"/>
                    </a:lnTo>
                    <a:lnTo>
                      <a:pt x="0" y="1122123"/>
                    </a:lnTo>
                    <a:close/>
                  </a:path>
                </a:pathLst>
              </a:custGeom>
              <a:solidFill>
                <a:srgbClr val="3E72A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TextBox 20">
                <a:extLst>
                  <a:ext uri="{FF2B5EF4-FFF2-40B4-BE49-F238E27FC236}">
                    <a16:creationId xmlns:a16="http://schemas.microsoft.com/office/drawing/2014/main" id="{F2069186-41B1-E452-633F-4E4E28CB4AF2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208528" cy="1141173"/>
              </a:xfrm>
              <a:prstGeom prst="rect">
                <a:avLst/>
              </a:prstGeom>
            </p:spPr>
            <p:txBody>
              <a:bodyPr lIns="75981" tIns="75981" rIns="75981" bIns="75981" rtlCol="0" anchor="ctr"/>
              <a:lstStyle/>
              <a:p>
                <a:pPr algn="ctr">
                  <a:lnSpc>
                    <a:spcPts val="1601"/>
                  </a:lnSpc>
                </a:pPr>
                <a:endParaRPr/>
              </a:p>
            </p:txBody>
          </p:sp>
        </p:grpSp>
        <p:sp>
          <p:nvSpPr>
            <p:cNvPr id="74" name="TextBox 24">
              <a:extLst>
                <a:ext uri="{FF2B5EF4-FFF2-40B4-BE49-F238E27FC236}">
                  <a16:creationId xmlns:a16="http://schemas.microsoft.com/office/drawing/2014/main" id="{44008653-E66B-6928-BDC5-5B4D1FBD0ADD}"/>
                </a:ext>
              </a:extLst>
            </p:cNvPr>
            <p:cNvSpPr txBox="1"/>
            <p:nvPr/>
          </p:nvSpPr>
          <p:spPr>
            <a:xfrm>
              <a:off x="6430456" y="8634402"/>
              <a:ext cx="9578030" cy="1239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2104" lvl="1" indent="-226052" algn="l">
                <a:lnSpc>
                  <a:spcPts val="2931"/>
                </a:lnSpc>
                <a:buFont typeface="Arial"/>
                <a:buChar char="•"/>
              </a:pPr>
              <a:endParaRPr lang="en-US" sz="1944" dirty="0">
                <a:solidFill>
                  <a:srgbClr val="2064A1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F2C9147-FBD0-64DB-1C9E-42ED896F5297}"/>
                </a:ext>
              </a:extLst>
            </p:cNvPr>
            <p:cNvSpPr/>
            <p:nvPr/>
          </p:nvSpPr>
          <p:spPr>
            <a:xfrm>
              <a:off x="5727150" y="8270382"/>
              <a:ext cx="10732050" cy="15779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51">
              <a:extLst>
                <a:ext uri="{FF2B5EF4-FFF2-40B4-BE49-F238E27FC236}">
                  <a16:creationId xmlns:a16="http://schemas.microsoft.com/office/drawing/2014/main" id="{5C31744A-5E59-0077-CA6A-684891C1F163}"/>
                </a:ext>
              </a:extLst>
            </p:cNvPr>
            <p:cNvSpPr txBox="1"/>
            <p:nvPr/>
          </p:nvSpPr>
          <p:spPr>
            <a:xfrm>
              <a:off x="6189643" y="8343900"/>
              <a:ext cx="9818843" cy="4322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16"/>
                </a:lnSpc>
              </a:pPr>
              <a:r>
                <a:rPr lang="en-US" sz="28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We Offer </a:t>
              </a:r>
              <a:r>
                <a:rPr lang="en-US" sz="2800" b="1" i="1" u="sng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Free</a:t>
              </a:r>
              <a:r>
                <a:rPr lang="en-US" sz="28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Tutoring for:</a:t>
              </a:r>
            </a:p>
          </p:txBody>
        </p:sp>
        <p:sp>
          <p:nvSpPr>
            <p:cNvPr id="4" name="TextBox 51">
              <a:extLst>
                <a:ext uri="{FF2B5EF4-FFF2-40B4-BE49-F238E27FC236}">
                  <a16:creationId xmlns:a16="http://schemas.microsoft.com/office/drawing/2014/main" id="{A73476A0-DFB9-11E2-1849-8DB469A3B6D9}"/>
                </a:ext>
              </a:extLst>
            </p:cNvPr>
            <p:cNvSpPr txBox="1"/>
            <p:nvPr/>
          </p:nvSpPr>
          <p:spPr>
            <a:xfrm>
              <a:off x="6040314" y="8833720"/>
              <a:ext cx="5093847" cy="8817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CHEM: 110, 111, 112, 115, and 116</a:t>
              </a:r>
            </a:p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MATH: 124 and 150</a:t>
              </a:r>
              <a:endParaRPr lang="en-US" sz="20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endParaRPr>
            </a:p>
          </p:txBody>
        </p:sp>
        <p:sp>
          <p:nvSpPr>
            <p:cNvPr id="8" name="TextBox 51">
              <a:extLst>
                <a:ext uri="{FF2B5EF4-FFF2-40B4-BE49-F238E27FC236}">
                  <a16:creationId xmlns:a16="http://schemas.microsoft.com/office/drawing/2014/main" id="{238E5DE8-280F-A988-1B24-B2CFE8AEAD80}"/>
                </a:ext>
              </a:extLst>
            </p:cNvPr>
            <p:cNvSpPr txBox="1"/>
            <p:nvPr/>
          </p:nvSpPr>
          <p:spPr>
            <a:xfrm>
              <a:off x="11328588" y="8819870"/>
              <a:ext cx="5093847" cy="8817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PHYS: 101, 102, 111, and 112</a:t>
              </a:r>
            </a:p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STAT: 111, 211, 215, and 312</a:t>
              </a:r>
              <a:endParaRPr lang="en-US" sz="20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endParaRPr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AA615341-56A7-365C-7DAA-2AF2DC6E3EC1}"/>
              </a:ext>
            </a:extLst>
          </p:cNvPr>
          <p:cNvGraphicFramePr>
            <a:graphicFrameLocks noGrp="1"/>
          </p:cNvGraphicFramePr>
          <p:nvPr/>
        </p:nvGraphicFramePr>
        <p:xfrm>
          <a:off x="1064988" y="4848027"/>
          <a:ext cx="11163584" cy="1572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9733">
                  <a:extLst>
                    <a:ext uri="{9D8B030D-6E8A-4147-A177-3AD203B41FA5}">
                      <a16:colId xmlns:a16="http://schemas.microsoft.com/office/drawing/2014/main" val="288704163"/>
                    </a:ext>
                  </a:extLst>
                </a:gridCol>
                <a:gridCol w="2062267">
                  <a:extLst>
                    <a:ext uri="{9D8B030D-6E8A-4147-A177-3AD203B41FA5}">
                      <a16:colId xmlns:a16="http://schemas.microsoft.com/office/drawing/2014/main" val="145506008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228258114"/>
                    </a:ext>
                  </a:extLst>
                </a:gridCol>
                <a:gridCol w="2176451">
                  <a:extLst>
                    <a:ext uri="{9D8B030D-6E8A-4147-A177-3AD203B41FA5}">
                      <a16:colId xmlns:a16="http://schemas.microsoft.com/office/drawing/2014/main" val="1749952403"/>
                    </a:ext>
                  </a:extLst>
                </a:gridCol>
                <a:gridCol w="2357733">
                  <a:extLst>
                    <a:ext uri="{9D8B030D-6E8A-4147-A177-3AD203B41FA5}">
                      <a16:colId xmlns:a16="http://schemas.microsoft.com/office/drawing/2014/main" val="1990720049"/>
                    </a:ext>
                  </a:extLst>
                </a:gridCol>
              </a:tblGrid>
              <a:tr h="62747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81932"/>
                  </a:ext>
                </a:extLst>
              </a:tr>
              <a:tr h="8611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11AM – Noon</a:t>
                      </a:r>
                    </a:p>
                    <a:p>
                      <a:pPr algn="ctr"/>
                      <a:r>
                        <a:rPr lang="en-US" sz="2800" dirty="0"/>
                        <a:t>12:30PM – 5PM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11AM –1PM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12:30 – 5PM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11AM –2PM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By Virtual* Appointment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889259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3B00114-37BB-D6EE-D8A0-02D6DCD37EE8}"/>
              </a:ext>
            </a:extLst>
          </p:cNvPr>
          <p:cNvGrpSpPr/>
          <p:nvPr/>
        </p:nvGrpSpPr>
        <p:grpSpPr>
          <a:xfrm>
            <a:off x="479049" y="9404105"/>
            <a:ext cx="17329902" cy="882895"/>
            <a:chOff x="680377" y="9404105"/>
            <a:chExt cx="17329902" cy="88289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3AF2BB1-1FC8-C9EE-070F-C6BEA0836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6549" t="17186" r="6513" b="21758"/>
            <a:stretch/>
          </p:blipFill>
          <p:spPr>
            <a:xfrm>
              <a:off x="13196751" y="9404105"/>
              <a:ext cx="2761321" cy="882895"/>
            </a:xfrm>
            <a:prstGeom prst="rect">
              <a:avLst/>
            </a:prstGeom>
          </p:spPr>
        </p:pic>
        <p:sp>
          <p:nvSpPr>
            <p:cNvPr id="22" name="TextBox 53">
              <a:extLst>
                <a:ext uri="{FF2B5EF4-FFF2-40B4-BE49-F238E27FC236}">
                  <a16:creationId xmlns:a16="http://schemas.microsoft.com/office/drawing/2014/main" id="{0F466E8C-4854-63EA-3C3F-9149E7FEE5A7}"/>
                </a:ext>
              </a:extLst>
            </p:cNvPr>
            <p:cNvSpPr txBox="1"/>
            <p:nvPr/>
          </p:nvSpPr>
          <p:spPr>
            <a:xfrm>
              <a:off x="680377" y="9709753"/>
              <a:ext cx="12502224" cy="4629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188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For updates on tutoring, workshops, and events, visit our website </a:t>
              </a: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  <a:hlinkClick r:id="rId11"/>
                </a:rPr>
                <a:t>https://stemcollab.wvu.edu/</a:t>
              </a: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and</a:t>
              </a:r>
            </a:p>
          </p:txBody>
        </p:sp>
        <p:sp>
          <p:nvSpPr>
            <p:cNvPr id="23" name="TextBox 53">
              <a:extLst>
                <a:ext uri="{FF2B5EF4-FFF2-40B4-BE49-F238E27FC236}">
                  <a16:creationId xmlns:a16="http://schemas.microsoft.com/office/drawing/2014/main" id="{0A02DCFA-9D82-60E9-4037-6AC7BCF1B9D0}"/>
                </a:ext>
              </a:extLst>
            </p:cNvPr>
            <p:cNvSpPr txBox="1"/>
            <p:nvPr/>
          </p:nvSpPr>
          <p:spPr>
            <a:xfrm>
              <a:off x="15925800" y="9709753"/>
              <a:ext cx="2084479" cy="4629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188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@wvu_stem_lc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A66F346-18B5-43D9-1E3A-23D633FBFC2D}"/>
              </a:ext>
            </a:extLst>
          </p:cNvPr>
          <p:cNvSpPr txBox="1"/>
          <p:nvPr/>
        </p:nvSpPr>
        <p:spPr>
          <a:xfrm>
            <a:off x="4981582" y="6723232"/>
            <a:ext cx="709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*Virtual Appointments are made through Navigate and are held on Zoom.</a:t>
            </a:r>
          </a:p>
        </p:txBody>
      </p:sp>
    </p:spTree>
    <p:extLst>
      <p:ext uri="{BB962C8B-B14F-4D97-AF65-F5344CB8AC3E}">
        <p14:creationId xmlns:p14="http://schemas.microsoft.com/office/powerpoint/2010/main" val="2154506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13C62-2CBB-AD11-EAD5-1DD1B5454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43">
            <a:extLst>
              <a:ext uri="{FF2B5EF4-FFF2-40B4-BE49-F238E27FC236}">
                <a16:creationId xmlns:a16="http://schemas.microsoft.com/office/drawing/2014/main" id="{1398C974-A803-F8CF-E081-F6AFFD330C55}"/>
              </a:ext>
            </a:extLst>
          </p:cNvPr>
          <p:cNvSpPr/>
          <p:nvPr/>
        </p:nvSpPr>
        <p:spPr>
          <a:xfrm>
            <a:off x="685800" y="3840053"/>
            <a:ext cx="11867159" cy="3616650"/>
          </a:xfrm>
          <a:custGeom>
            <a:avLst/>
            <a:gdLst/>
            <a:ahLst/>
            <a:cxnLst/>
            <a:rect l="l" t="t" r="r" b="b"/>
            <a:pathLst>
              <a:path w="1245206" h="1262321">
                <a:moveTo>
                  <a:pt x="0" y="0"/>
                </a:moveTo>
                <a:lnTo>
                  <a:pt x="1245206" y="0"/>
                </a:lnTo>
                <a:lnTo>
                  <a:pt x="1245206" y="1262321"/>
                </a:lnTo>
                <a:lnTo>
                  <a:pt x="0" y="1262321"/>
                </a:lnTo>
                <a:close/>
              </a:path>
            </a:pathLst>
          </a:custGeom>
          <a:solidFill>
            <a:srgbClr val="F5C63B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66859BF6-06E6-2364-A044-0A0E3EE4C149}"/>
              </a:ext>
            </a:extLst>
          </p:cNvPr>
          <p:cNvSpPr/>
          <p:nvPr/>
        </p:nvSpPr>
        <p:spPr>
          <a:xfrm>
            <a:off x="680376" y="43657"/>
            <a:ext cx="1834219" cy="1563290"/>
          </a:xfrm>
          <a:custGeom>
            <a:avLst/>
            <a:gdLst/>
            <a:ahLst/>
            <a:cxnLst/>
            <a:rect l="l" t="t" r="r" b="b"/>
            <a:pathLst>
              <a:path w="1834219" h="1563290">
                <a:moveTo>
                  <a:pt x="0" y="0"/>
                </a:moveTo>
                <a:lnTo>
                  <a:pt x="1834219" y="0"/>
                </a:lnTo>
                <a:lnTo>
                  <a:pt x="1834219" y="1563290"/>
                </a:lnTo>
                <a:lnTo>
                  <a:pt x="0" y="15632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94763904-147A-6A1A-F5C5-6258DA597F22}"/>
              </a:ext>
            </a:extLst>
          </p:cNvPr>
          <p:cNvGrpSpPr/>
          <p:nvPr/>
        </p:nvGrpSpPr>
        <p:grpSpPr>
          <a:xfrm>
            <a:off x="0" y="1642873"/>
            <a:ext cx="18288000" cy="277844"/>
            <a:chOff x="0" y="0"/>
            <a:chExt cx="3679398" cy="559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C2663CD8-52AE-0A9F-5DAE-0457C0B27411}"/>
                </a:ext>
              </a:extLst>
            </p:cNvPr>
            <p:cNvSpPr/>
            <p:nvPr/>
          </p:nvSpPr>
          <p:spPr>
            <a:xfrm>
              <a:off x="0" y="0"/>
              <a:ext cx="3679398" cy="55900"/>
            </a:xfrm>
            <a:custGeom>
              <a:avLst/>
              <a:gdLst/>
              <a:ahLst/>
              <a:cxnLst/>
              <a:rect l="l" t="t" r="r" b="b"/>
              <a:pathLst>
                <a:path w="3679398" h="55900">
                  <a:moveTo>
                    <a:pt x="0" y="0"/>
                  </a:moveTo>
                  <a:lnTo>
                    <a:pt x="3679398" y="0"/>
                  </a:lnTo>
                  <a:lnTo>
                    <a:pt x="3679398" y="55900"/>
                  </a:lnTo>
                  <a:lnTo>
                    <a:pt x="0" y="55900"/>
                  </a:lnTo>
                  <a:close/>
                </a:path>
              </a:pathLst>
            </a:custGeom>
            <a:solidFill>
              <a:srgbClr val="3E72A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DE054E3B-9A77-893F-796F-839080E93D63}"/>
                </a:ext>
              </a:extLst>
            </p:cNvPr>
            <p:cNvSpPr txBox="1"/>
            <p:nvPr/>
          </p:nvSpPr>
          <p:spPr>
            <a:xfrm>
              <a:off x="0" y="-19050"/>
              <a:ext cx="3679398" cy="74950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69353F8F-A549-B74F-B2C1-685A967867EC}"/>
              </a:ext>
            </a:extLst>
          </p:cNvPr>
          <p:cNvGrpSpPr/>
          <p:nvPr/>
        </p:nvGrpSpPr>
        <p:grpSpPr>
          <a:xfrm>
            <a:off x="0" y="1911981"/>
            <a:ext cx="18288000" cy="288835"/>
            <a:chOff x="0" y="0"/>
            <a:chExt cx="3679398" cy="58111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4BE7CCB0-E554-040E-86E0-DF1B11B848C8}"/>
                </a:ext>
              </a:extLst>
            </p:cNvPr>
            <p:cNvSpPr/>
            <p:nvPr/>
          </p:nvSpPr>
          <p:spPr>
            <a:xfrm>
              <a:off x="0" y="0"/>
              <a:ext cx="3679398" cy="58111"/>
            </a:xfrm>
            <a:custGeom>
              <a:avLst/>
              <a:gdLst/>
              <a:ahLst/>
              <a:cxnLst/>
              <a:rect l="l" t="t" r="r" b="b"/>
              <a:pathLst>
                <a:path w="3679398" h="58111">
                  <a:moveTo>
                    <a:pt x="0" y="0"/>
                  </a:moveTo>
                  <a:lnTo>
                    <a:pt x="3679398" y="0"/>
                  </a:lnTo>
                  <a:lnTo>
                    <a:pt x="3679398" y="58111"/>
                  </a:lnTo>
                  <a:lnTo>
                    <a:pt x="0" y="58111"/>
                  </a:lnTo>
                  <a:close/>
                </a:path>
              </a:pathLst>
            </a:custGeom>
            <a:solidFill>
              <a:srgbClr val="F5C63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39AED233-C45F-78D9-670B-8ADF9EE390E2}"/>
                </a:ext>
              </a:extLst>
            </p:cNvPr>
            <p:cNvSpPr txBox="1"/>
            <p:nvPr/>
          </p:nvSpPr>
          <p:spPr>
            <a:xfrm>
              <a:off x="0" y="-19050"/>
              <a:ext cx="3679398" cy="77161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E3301C07-EADD-ACE1-CFFE-5995AD9A3A5D}"/>
              </a:ext>
            </a:extLst>
          </p:cNvPr>
          <p:cNvGrpSpPr/>
          <p:nvPr/>
        </p:nvGrpSpPr>
        <p:grpSpPr>
          <a:xfrm>
            <a:off x="0" y="2103157"/>
            <a:ext cx="18288000" cy="144743"/>
            <a:chOff x="0" y="0"/>
            <a:chExt cx="3679398" cy="29121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0BA8B034-959B-781E-1F91-0D52F68C2C46}"/>
                </a:ext>
              </a:extLst>
            </p:cNvPr>
            <p:cNvSpPr/>
            <p:nvPr/>
          </p:nvSpPr>
          <p:spPr>
            <a:xfrm>
              <a:off x="0" y="0"/>
              <a:ext cx="3679398" cy="29121"/>
            </a:xfrm>
            <a:custGeom>
              <a:avLst/>
              <a:gdLst/>
              <a:ahLst/>
              <a:cxnLst/>
              <a:rect l="l" t="t" r="r" b="b"/>
              <a:pathLst>
                <a:path w="3679398" h="29121">
                  <a:moveTo>
                    <a:pt x="0" y="0"/>
                  </a:moveTo>
                  <a:lnTo>
                    <a:pt x="3679398" y="0"/>
                  </a:lnTo>
                  <a:lnTo>
                    <a:pt x="3679398" y="29121"/>
                  </a:lnTo>
                  <a:lnTo>
                    <a:pt x="0" y="29121"/>
                  </a:lnTo>
                  <a:close/>
                </a:path>
              </a:pathLst>
            </a:custGeom>
            <a:solidFill>
              <a:srgbClr val="F48F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8DC64CA0-E05C-B5AC-C34B-23C6BE6CA2B1}"/>
                </a:ext>
              </a:extLst>
            </p:cNvPr>
            <p:cNvSpPr txBox="1"/>
            <p:nvPr/>
          </p:nvSpPr>
          <p:spPr>
            <a:xfrm>
              <a:off x="0" y="-19050"/>
              <a:ext cx="3679398" cy="48171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6" name="TextBox 56">
            <a:extLst>
              <a:ext uri="{FF2B5EF4-FFF2-40B4-BE49-F238E27FC236}">
                <a16:creationId xmlns:a16="http://schemas.microsoft.com/office/drawing/2014/main" id="{A7BAE743-C56C-718B-1B00-44C171F9F048}"/>
              </a:ext>
            </a:extLst>
          </p:cNvPr>
          <p:cNvSpPr txBox="1"/>
          <p:nvPr/>
        </p:nvSpPr>
        <p:spPr>
          <a:xfrm>
            <a:off x="2825657" y="438657"/>
            <a:ext cx="11779935" cy="935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5"/>
              </a:lnSpc>
            </a:pPr>
            <a:r>
              <a:rPr lang="en-US" sz="7245" dirty="0">
                <a:solidFill>
                  <a:srgbClr val="2064A1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STEM Learning Center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B21E9E-6033-6350-BFA1-0482AB8909B9}"/>
              </a:ext>
            </a:extLst>
          </p:cNvPr>
          <p:cNvGrpSpPr/>
          <p:nvPr/>
        </p:nvGrpSpPr>
        <p:grpSpPr>
          <a:xfrm>
            <a:off x="12877800" y="4252725"/>
            <a:ext cx="5249429" cy="4859987"/>
            <a:chOff x="200942" y="4167692"/>
            <a:chExt cx="5249429" cy="4859987"/>
          </a:xfrm>
        </p:grpSpPr>
        <p:grpSp>
          <p:nvGrpSpPr>
            <p:cNvPr id="62" name="Group 3">
              <a:extLst>
                <a:ext uri="{FF2B5EF4-FFF2-40B4-BE49-F238E27FC236}">
                  <a16:creationId xmlns:a16="http://schemas.microsoft.com/office/drawing/2014/main" id="{94EC49D2-462B-69B5-23C6-D9BB7F2C3B68}"/>
                </a:ext>
              </a:extLst>
            </p:cNvPr>
            <p:cNvGrpSpPr/>
            <p:nvPr/>
          </p:nvGrpSpPr>
          <p:grpSpPr>
            <a:xfrm>
              <a:off x="200942" y="4167692"/>
              <a:ext cx="5249429" cy="3667083"/>
              <a:chOff x="89399" y="9525"/>
              <a:chExt cx="6999238" cy="4889443"/>
            </a:xfrm>
          </p:grpSpPr>
          <p:sp>
            <p:nvSpPr>
              <p:cNvPr id="63" name="Freeform 4">
                <a:extLst>
                  <a:ext uri="{FF2B5EF4-FFF2-40B4-BE49-F238E27FC236}">
                    <a16:creationId xmlns:a16="http://schemas.microsoft.com/office/drawing/2014/main" id="{1AB7FF41-09E3-108D-996D-C4B92F35038D}"/>
                  </a:ext>
                </a:extLst>
              </p:cNvPr>
              <p:cNvSpPr/>
              <p:nvPr/>
            </p:nvSpPr>
            <p:spPr>
              <a:xfrm>
                <a:off x="364667" y="1581435"/>
                <a:ext cx="6219309" cy="3317533"/>
              </a:xfrm>
              <a:custGeom>
                <a:avLst/>
                <a:gdLst/>
                <a:ahLst/>
                <a:cxnLst/>
                <a:rect l="l" t="t" r="r" b="b"/>
                <a:pathLst>
                  <a:path w="6219309" h="3317531">
                    <a:moveTo>
                      <a:pt x="0" y="0"/>
                    </a:moveTo>
                    <a:lnTo>
                      <a:pt x="6219309" y="0"/>
                    </a:lnTo>
                    <a:lnTo>
                      <a:pt x="6219309" y="3317530"/>
                    </a:lnTo>
                    <a:lnTo>
                      <a:pt x="0" y="331753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5">
                <a:extLst>
                  <a:ext uri="{FF2B5EF4-FFF2-40B4-BE49-F238E27FC236}">
                    <a16:creationId xmlns:a16="http://schemas.microsoft.com/office/drawing/2014/main" id="{8FB7F9E1-A382-3244-7BFD-B0F29AA863B9}"/>
                  </a:ext>
                </a:extLst>
              </p:cNvPr>
              <p:cNvSpPr/>
              <p:nvPr/>
            </p:nvSpPr>
            <p:spPr>
              <a:xfrm rot="353631">
                <a:off x="2378352" y="1689584"/>
                <a:ext cx="1836086" cy="2035983"/>
              </a:xfrm>
              <a:custGeom>
                <a:avLst/>
                <a:gdLst/>
                <a:ahLst/>
                <a:cxnLst/>
                <a:rect l="l" t="t" r="r" b="b"/>
                <a:pathLst>
                  <a:path w="1836086" h="2035983">
                    <a:moveTo>
                      <a:pt x="0" y="0"/>
                    </a:moveTo>
                    <a:lnTo>
                      <a:pt x="1836087" y="0"/>
                    </a:lnTo>
                    <a:lnTo>
                      <a:pt x="1836087" y="2035983"/>
                    </a:lnTo>
                    <a:lnTo>
                      <a:pt x="0" y="203598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6">
                <a:extLst>
                  <a:ext uri="{FF2B5EF4-FFF2-40B4-BE49-F238E27FC236}">
                    <a16:creationId xmlns:a16="http://schemas.microsoft.com/office/drawing/2014/main" id="{5422F063-61F6-8850-EC8D-9175332FBA00}"/>
                  </a:ext>
                </a:extLst>
              </p:cNvPr>
              <p:cNvSpPr/>
              <p:nvPr/>
            </p:nvSpPr>
            <p:spPr>
              <a:xfrm rot="353631">
                <a:off x="2432551" y="1795770"/>
                <a:ext cx="1727691" cy="1915785"/>
              </a:xfrm>
              <a:custGeom>
                <a:avLst/>
                <a:gdLst/>
                <a:ahLst/>
                <a:cxnLst/>
                <a:rect l="l" t="t" r="r" b="b"/>
                <a:pathLst>
                  <a:path w="1727690" h="1915785">
                    <a:moveTo>
                      <a:pt x="0" y="0"/>
                    </a:moveTo>
                    <a:lnTo>
                      <a:pt x="1727689" y="0"/>
                    </a:lnTo>
                    <a:lnTo>
                      <a:pt x="1727689" y="1915785"/>
                    </a:lnTo>
                    <a:lnTo>
                      <a:pt x="0" y="191578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7">
                <a:extLst>
                  <a:ext uri="{FF2B5EF4-FFF2-40B4-BE49-F238E27FC236}">
                    <a16:creationId xmlns:a16="http://schemas.microsoft.com/office/drawing/2014/main" id="{D50C371B-CE3D-F676-3DEC-5DE5F1E6D3A1}"/>
                  </a:ext>
                </a:extLst>
              </p:cNvPr>
              <p:cNvSpPr/>
              <p:nvPr/>
            </p:nvSpPr>
            <p:spPr>
              <a:xfrm>
                <a:off x="89399" y="206898"/>
                <a:ext cx="780144" cy="968576"/>
              </a:xfrm>
              <a:custGeom>
                <a:avLst/>
                <a:gdLst/>
                <a:ahLst/>
                <a:cxnLst/>
                <a:rect l="l" t="t" r="r" b="b"/>
                <a:pathLst>
                  <a:path w="780144" h="968576">
                    <a:moveTo>
                      <a:pt x="0" y="0"/>
                    </a:moveTo>
                    <a:lnTo>
                      <a:pt x="780144" y="0"/>
                    </a:lnTo>
                    <a:lnTo>
                      <a:pt x="780144" y="968576"/>
                    </a:lnTo>
                    <a:lnTo>
                      <a:pt x="0" y="968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TextBox 8">
                <a:extLst>
                  <a:ext uri="{FF2B5EF4-FFF2-40B4-BE49-F238E27FC236}">
                    <a16:creationId xmlns:a16="http://schemas.microsoft.com/office/drawing/2014/main" id="{01D36EED-8CE7-8B9A-5FB2-EF3844F91720}"/>
                  </a:ext>
                </a:extLst>
              </p:cNvPr>
              <p:cNvSpPr txBox="1"/>
              <p:nvPr/>
            </p:nvSpPr>
            <p:spPr>
              <a:xfrm>
                <a:off x="1090773" y="9525"/>
                <a:ext cx="5997864" cy="13728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3380"/>
                  </a:lnSpc>
                </a:pPr>
                <a:r>
                  <a:rPr lang="en-US" sz="2817" b="1" dirty="0">
                    <a:solidFill>
                      <a:srgbClr val="000000"/>
                    </a:solidFill>
                    <a:latin typeface="Quicksand Bold"/>
                    <a:ea typeface="Quicksand Bold"/>
                    <a:cs typeface="Quicksand Bold"/>
                    <a:sym typeface="Quicksand Bold"/>
                  </a:rPr>
                  <a:t>CRL Building Room 152</a:t>
                </a:r>
              </a:p>
              <a:p>
                <a:pPr algn="l">
                  <a:lnSpc>
                    <a:spcPts val="2458"/>
                  </a:lnSpc>
                </a:pPr>
                <a:r>
                  <a:rPr lang="en-US" sz="2048" b="1" dirty="0">
                    <a:solidFill>
                      <a:srgbClr val="000000"/>
                    </a:solidFill>
                    <a:latin typeface="Quicksand Bold"/>
                    <a:ea typeface="Quicksand Bold"/>
                    <a:cs typeface="Quicksand Bold"/>
                    <a:sym typeface="Quicksand Bold"/>
                  </a:rPr>
                  <a:t>*Behind Clark Hall and across from the Mountainlair Parking Garage.</a:t>
                </a:r>
              </a:p>
            </p:txBody>
          </p:sp>
        </p:grpSp>
        <p:grpSp>
          <p:nvGrpSpPr>
            <p:cNvPr id="75" name="Group 25">
              <a:extLst>
                <a:ext uri="{FF2B5EF4-FFF2-40B4-BE49-F238E27FC236}">
                  <a16:creationId xmlns:a16="http://schemas.microsoft.com/office/drawing/2014/main" id="{046FB653-8439-4BE9-BD20-287F0BF2A744}"/>
                </a:ext>
              </a:extLst>
            </p:cNvPr>
            <p:cNvGrpSpPr/>
            <p:nvPr/>
          </p:nvGrpSpPr>
          <p:grpSpPr>
            <a:xfrm>
              <a:off x="417055" y="7928551"/>
              <a:ext cx="4606385" cy="1099128"/>
              <a:chOff x="0" y="0"/>
              <a:chExt cx="6141847" cy="1465504"/>
            </a:xfrm>
          </p:grpSpPr>
          <p:grpSp>
            <p:nvGrpSpPr>
              <p:cNvPr id="76" name="Group 26">
                <a:extLst>
                  <a:ext uri="{FF2B5EF4-FFF2-40B4-BE49-F238E27FC236}">
                    <a16:creationId xmlns:a16="http://schemas.microsoft.com/office/drawing/2014/main" id="{282176D3-5AEB-9A5A-D11A-02A9BEDB51C5}"/>
                  </a:ext>
                </a:extLst>
              </p:cNvPr>
              <p:cNvGrpSpPr/>
              <p:nvPr/>
            </p:nvGrpSpPr>
            <p:grpSpPr>
              <a:xfrm>
                <a:off x="0" y="0"/>
                <a:ext cx="6141847" cy="1465504"/>
                <a:chOff x="0" y="0"/>
                <a:chExt cx="3086171" cy="736390"/>
              </a:xfrm>
            </p:grpSpPr>
            <p:sp>
              <p:nvSpPr>
                <p:cNvPr id="81" name="Freeform 27">
                  <a:extLst>
                    <a:ext uri="{FF2B5EF4-FFF2-40B4-BE49-F238E27FC236}">
                      <a16:creationId xmlns:a16="http://schemas.microsoft.com/office/drawing/2014/main" id="{E7EB12A6-CCF6-23E5-75E2-EB2E45B241F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086172" cy="736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172" h="736390">
                      <a:moveTo>
                        <a:pt x="0" y="0"/>
                      </a:moveTo>
                      <a:lnTo>
                        <a:pt x="3086172" y="0"/>
                      </a:lnTo>
                      <a:lnTo>
                        <a:pt x="3086172" y="736390"/>
                      </a:lnTo>
                      <a:lnTo>
                        <a:pt x="0" y="736390"/>
                      </a:lnTo>
                      <a:close/>
                    </a:path>
                  </a:pathLst>
                </a:custGeom>
                <a:solidFill>
                  <a:srgbClr val="9D999C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TextBox 28">
                  <a:extLst>
                    <a:ext uri="{FF2B5EF4-FFF2-40B4-BE49-F238E27FC236}">
                      <a16:creationId xmlns:a16="http://schemas.microsoft.com/office/drawing/2014/main" id="{B835E472-CADF-0677-661A-E5DD24711CFB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3086171" cy="755440"/>
                </a:xfrm>
                <a:prstGeom prst="rect">
                  <a:avLst/>
                </a:prstGeom>
              </p:spPr>
              <p:txBody>
                <a:bodyPr lIns="26431" tIns="26431" rIns="26431" bIns="26431" rtlCol="0" anchor="ctr"/>
                <a:lstStyle/>
                <a:p>
                  <a:pPr algn="ctr">
                    <a:lnSpc>
                      <a:spcPts val="1601"/>
                    </a:lnSpc>
                  </a:pPr>
                  <a:endParaRPr/>
                </a:p>
              </p:txBody>
            </p:sp>
          </p:grpSp>
          <p:grpSp>
            <p:nvGrpSpPr>
              <p:cNvPr id="77" name="Group 29">
                <a:extLst>
                  <a:ext uri="{FF2B5EF4-FFF2-40B4-BE49-F238E27FC236}">
                    <a16:creationId xmlns:a16="http://schemas.microsoft.com/office/drawing/2014/main" id="{B3CC544B-B0DB-69D1-1D61-07CD5B14FE22}"/>
                  </a:ext>
                </a:extLst>
              </p:cNvPr>
              <p:cNvGrpSpPr/>
              <p:nvPr/>
            </p:nvGrpSpPr>
            <p:grpSpPr>
              <a:xfrm>
                <a:off x="137117" y="203200"/>
                <a:ext cx="5853571" cy="1064079"/>
                <a:chOff x="0" y="0"/>
                <a:chExt cx="2941318" cy="534681"/>
              </a:xfrm>
            </p:grpSpPr>
            <p:sp>
              <p:nvSpPr>
                <p:cNvPr id="79" name="Freeform 30">
                  <a:extLst>
                    <a:ext uri="{FF2B5EF4-FFF2-40B4-BE49-F238E27FC236}">
                      <a16:creationId xmlns:a16="http://schemas.microsoft.com/office/drawing/2014/main" id="{B3A05B8B-862C-2C75-A74C-986C3DD1865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941318" cy="534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1318" h="534681">
                      <a:moveTo>
                        <a:pt x="67012" y="0"/>
                      </a:moveTo>
                      <a:lnTo>
                        <a:pt x="2874306" y="0"/>
                      </a:lnTo>
                      <a:cubicBezTo>
                        <a:pt x="2911316" y="0"/>
                        <a:pt x="2941318" y="30002"/>
                        <a:pt x="2941318" y="67012"/>
                      </a:cubicBezTo>
                      <a:lnTo>
                        <a:pt x="2941318" y="467670"/>
                      </a:lnTo>
                      <a:cubicBezTo>
                        <a:pt x="2941318" y="504679"/>
                        <a:pt x="2911316" y="534681"/>
                        <a:pt x="2874306" y="534681"/>
                      </a:cubicBezTo>
                      <a:lnTo>
                        <a:pt x="67012" y="534681"/>
                      </a:lnTo>
                      <a:cubicBezTo>
                        <a:pt x="30002" y="534681"/>
                        <a:pt x="0" y="504679"/>
                        <a:pt x="0" y="467670"/>
                      </a:cubicBezTo>
                      <a:lnTo>
                        <a:pt x="0" y="67012"/>
                      </a:lnTo>
                      <a:cubicBezTo>
                        <a:pt x="0" y="30002"/>
                        <a:pt x="30002" y="0"/>
                        <a:pt x="67012" y="0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TextBox 31">
                  <a:extLst>
                    <a:ext uri="{FF2B5EF4-FFF2-40B4-BE49-F238E27FC236}">
                      <a16:creationId xmlns:a16="http://schemas.microsoft.com/office/drawing/2014/main" id="{445D2FED-8D94-40C6-178A-39134CEE2901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2941318" cy="553731"/>
                </a:xfrm>
                <a:prstGeom prst="rect">
                  <a:avLst/>
                </a:prstGeom>
              </p:spPr>
              <p:txBody>
                <a:bodyPr lIns="26431" tIns="26431" rIns="26431" bIns="26431" rtlCol="0" anchor="ctr"/>
                <a:lstStyle/>
                <a:p>
                  <a:pPr algn="ctr">
                    <a:lnSpc>
                      <a:spcPts val="1601"/>
                    </a:lnSpc>
                  </a:pPr>
                  <a:endParaRPr/>
                </a:p>
              </p:txBody>
            </p:sp>
          </p:grpSp>
          <p:sp>
            <p:nvSpPr>
              <p:cNvPr id="78" name="TextBox 32">
                <a:extLst>
                  <a:ext uri="{FF2B5EF4-FFF2-40B4-BE49-F238E27FC236}">
                    <a16:creationId xmlns:a16="http://schemas.microsoft.com/office/drawing/2014/main" id="{CF482153-FBD0-FB27-E80E-874A74DAA11C}"/>
                  </a:ext>
                </a:extLst>
              </p:cNvPr>
              <p:cNvSpPr txBox="1"/>
              <p:nvPr/>
            </p:nvSpPr>
            <p:spPr>
              <a:xfrm>
                <a:off x="547801" y="300886"/>
                <a:ext cx="5131144" cy="8591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552"/>
                  </a:lnSpc>
                </a:pPr>
                <a:r>
                  <a:rPr lang="en-US" sz="2058" b="1">
                    <a:solidFill>
                      <a:srgbClr val="0E1413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Simply drop-in for assistance during the times listed here.</a:t>
                </a:r>
              </a:p>
            </p:txBody>
          </p:sp>
        </p:grp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D2CC7E-050F-693C-7CC6-65F453D6D134}"/>
              </a:ext>
            </a:extLst>
          </p:cNvPr>
          <p:cNvSpPr/>
          <p:nvPr/>
        </p:nvSpPr>
        <p:spPr>
          <a:xfrm>
            <a:off x="827737" y="3960457"/>
            <a:ext cx="11638086" cy="32622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TextBox 44">
            <a:extLst>
              <a:ext uri="{FF2B5EF4-FFF2-40B4-BE49-F238E27FC236}">
                <a16:creationId xmlns:a16="http://schemas.microsoft.com/office/drawing/2014/main" id="{B65F5F07-5A88-8F8F-51D8-BE39BD2E6F5B}"/>
              </a:ext>
            </a:extLst>
          </p:cNvPr>
          <p:cNvSpPr txBox="1"/>
          <p:nvPr/>
        </p:nvSpPr>
        <p:spPr>
          <a:xfrm>
            <a:off x="685800" y="3785473"/>
            <a:ext cx="11867159" cy="3671230"/>
          </a:xfrm>
          <a:prstGeom prst="rect">
            <a:avLst/>
          </a:prstGeom>
        </p:spPr>
        <p:txBody>
          <a:bodyPr lIns="75798" tIns="75798" rIns="75798" bIns="75798" rtlCol="0" anchor="ctr"/>
          <a:lstStyle/>
          <a:p>
            <a:pPr algn="ctr">
              <a:lnSpc>
                <a:spcPts val="1601"/>
              </a:lnSpc>
            </a:pPr>
            <a:endParaRPr/>
          </a:p>
        </p:txBody>
      </p:sp>
      <p:sp>
        <p:nvSpPr>
          <p:cNvPr id="87" name="TextBox 49">
            <a:extLst>
              <a:ext uri="{FF2B5EF4-FFF2-40B4-BE49-F238E27FC236}">
                <a16:creationId xmlns:a16="http://schemas.microsoft.com/office/drawing/2014/main" id="{1A76E642-DB17-DDBD-7B0E-FCC62012A50C}"/>
              </a:ext>
            </a:extLst>
          </p:cNvPr>
          <p:cNvSpPr txBox="1"/>
          <p:nvPr/>
        </p:nvSpPr>
        <p:spPr>
          <a:xfrm>
            <a:off x="1667680" y="4081540"/>
            <a:ext cx="9903399" cy="432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7"/>
              </a:lnSpc>
            </a:pPr>
            <a:r>
              <a:rPr lang="en-US" sz="2909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STAT 111 Tutoring:</a:t>
            </a:r>
          </a:p>
        </p:txBody>
      </p:sp>
      <p:sp>
        <p:nvSpPr>
          <p:cNvPr id="104" name="TextBox 53">
            <a:extLst>
              <a:ext uri="{FF2B5EF4-FFF2-40B4-BE49-F238E27FC236}">
                <a16:creationId xmlns:a16="http://schemas.microsoft.com/office/drawing/2014/main" id="{F0F14D87-C0A7-FC4E-F482-271F31748002}"/>
              </a:ext>
            </a:extLst>
          </p:cNvPr>
          <p:cNvSpPr txBox="1"/>
          <p:nvPr/>
        </p:nvSpPr>
        <p:spPr>
          <a:xfrm>
            <a:off x="134045" y="2407630"/>
            <a:ext cx="17109466" cy="1030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188"/>
              </a:lnSpc>
              <a:spcBef>
                <a:spcPct val="0"/>
              </a:spcBef>
            </a:pP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We support WVU students of </a:t>
            </a:r>
            <a:r>
              <a:rPr lang="en-US" sz="2992" b="1" u="sng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all</a:t>
            </a: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majors in their STEM educational journey with </a:t>
            </a:r>
            <a:r>
              <a:rPr lang="en-US" sz="2992" b="1" i="1" dirty="0">
                <a:solidFill>
                  <a:srgbClr val="FF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FREE</a:t>
            </a: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tutoring services for introductory STEM courses, academic workshops, and fun events.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ABAA2E-BED7-7C46-E97D-9BE0ACEF8B83}"/>
              </a:ext>
            </a:extLst>
          </p:cNvPr>
          <p:cNvGrpSpPr/>
          <p:nvPr/>
        </p:nvGrpSpPr>
        <p:grpSpPr>
          <a:xfrm>
            <a:off x="1109115" y="7648931"/>
            <a:ext cx="11020527" cy="1774419"/>
            <a:chOff x="5596790" y="8183843"/>
            <a:chExt cx="11020527" cy="1774419"/>
          </a:xfrm>
        </p:grpSpPr>
        <p:grpSp>
          <p:nvGrpSpPr>
            <p:cNvPr id="68" name="Group 18">
              <a:extLst>
                <a:ext uri="{FF2B5EF4-FFF2-40B4-BE49-F238E27FC236}">
                  <a16:creationId xmlns:a16="http://schemas.microsoft.com/office/drawing/2014/main" id="{F35DCB7F-6C3F-6517-40E6-7BAD24FD9806}"/>
                </a:ext>
              </a:extLst>
            </p:cNvPr>
            <p:cNvGrpSpPr/>
            <p:nvPr/>
          </p:nvGrpSpPr>
          <p:grpSpPr>
            <a:xfrm>
              <a:off x="5596790" y="8183843"/>
              <a:ext cx="11020527" cy="1774419"/>
              <a:chOff x="0" y="0"/>
              <a:chExt cx="1208528" cy="1122123"/>
            </a:xfrm>
          </p:grpSpPr>
          <p:sp>
            <p:nvSpPr>
              <p:cNvPr id="69" name="Freeform 19">
                <a:extLst>
                  <a:ext uri="{FF2B5EF4-FFF2-40B4-BE49-F238E27FC236}">
                    <a16:creationId xmlns:a16="http://schemas.microsoft.com/office/drawing/2014/main" id="{62D6E9EC-DC92-E37C-3EA5-BC3B58C8BDEA}"/>
                  </a:ext>
                </a:extLst>
              </p:cNvPr>
              <p:cNvSpPr/>
              <p:nvPr/>
            </p:nvSpPr>
            <p:spPr>
              <a:xfrm>
                <a:off x="0" y="0"/>
                <a:ext cx="1208528" cy="1122123"/>
              </a:xfrm>
              <a:custGeom>
                <a:avLst/>
                <a:gdLst/>
                <a:ahLst/>
                <a:cxnLst/>
                <a:rect l="l" t="t" r="r" b="b"/>
                <a:pathLst>
                  <a:path w="1208528" h="1122123">
                    <a:moveTo>
                      <a:pt x="0" y="0"/>
                    </a:moveTo>
                    <a:lnTo>
                      <a:pt x="1208528" y="0"/>
                    </a:lnTo>
                    <a:lnTo>
                      <a:pt x="1208528" y="1122123"/>
                    </a:lnTo>
                    <a:lnTo>
                      <a:pt x="0" y="1122123"/>
                    </a:lnTo>
                    <a:close/>
                  </a:path>
                </a:pathLst>
              </a:custGeom>
              <a:solidFill>
                <a:srgbClr val="3E72A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TextBox 20">
                <a:extLst>
                  <a:ext uri="{FF2B5EF4-FFF2-40B4-BE49-F238E27FC236}">
                    <a16:creationId xmlns:a16="http://schemas.microsoft.com/office/drawing/2014/main" id="{C7EE18F6-B3F8-CDA0-C2B3-6C7CA8BC3ED6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208528" cy="1141173"/>
              </a:xfrm>
              <a:prstGeom prst="rect">
                <a:avLst/>
              </a:prstGeom>
            </p:spPr>
            <p:txBody>
              <a:bodyPr lIns="75981" tIns="75981" rIns="75981" bIns="75981" rtlCol="0" anchor="ctr"/>
              <a:lstStyle/>
              <a:p>
                <a:pPr algn="ctr">
                  <a:lnSpc>
                    <a:spcPts val="1601"/>
                  </a:lnSpc>
                </a:pPr>
                <a:endParaRPr/>
              </a:p>
            </p:txBody>
          </p:sp>
        </p:grpSp>
        <p:sp>
          <p:nvSpPr>
            <p:cNvPr id="74" name="TextBox 24">
              <a:extLst>
                <a:ext uri="{FF2B5EF4-FFF2-40B4-BE49-F238E27FC236}">
                  <a16:creationId xmlns:a16="http://schemas.microsoft.com/office/drawing/2014/main" id="{32858E1C-C11B-560C-4615-D53B9651351B}"/>
                </a:ext>
              </a:extLst>
            </p:cNvPr>
            <p:cNvSpPr txBox="1"/>
            <p:nvPr/>
          </p:nvSpPr>
          <p:spPr>
            <a:xfrm>
              <a:off x="6430456" y="8634402"/>
              <a:ext cx="9578030" cy="1239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2104" lvl="1" indent="-226052" algn="l">
                <a:lnSpc>
                  <a:spcPts val="2931"/>
                </a:lnSpc>
                <a:buFont typeface="Arial"/>
                <a:buChar char="•"/>
              </a:pPr>
              <a:endParaRPr lang="en-US" sz="1944" dirty="0">
                <a:solidFill>
                  <a:srgbClr val="2064A1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61EB1E5-8CCC-F3FA-09BD-1F90F586EE15}"/>
                </a:ext>
              </a:extLst>
            </p:cNvPr>
            <p:cNvSpPr/>
            <p:nvPr/>
          </p:nvSpPr>
          <p:spPr>
            <a:xfrm>
              <a:off x="5727150" y="8270382"/>
              <a:ext cx="10732050" cy="15779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51">
              <a:extLst>
                <a:ext uri="{FF2B5EF4-FFF2-40B4-BE49-F238E27FC236}">
                  <a16:creationId xmlns:a16="http://schemas.microsoft.com/office/drawing/2014/main" id="{6ED58643-94BE-C393-CAD2-E3CFAA218936}"/>
                </a:ext>
              </a:extLst>
            </p:cNvPr>
            <p:cNvSpPr txBox="1"/>
            <p:nvPr/>
          </p:nvSpPr>
          <p:spPr>
            <a:xfrm>
              <a:off x="6189643" y="8343900"/>
              <a:ext cx="9818843" cy="4322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16"/>
                </a:lnSpc>
              </a:pPr>
              <a:r>
                <a:rPr lang="en-US" sz="28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We Offer </a:t>
              </a:r>
              <a:r>
                <a:rPr lang="en-US" sz="2800" b="1" i="1" u="sng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Free</a:t>
              </a:r>
              <a:r>
                <a:rPr lang="en-US" sz="28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Tutoring for:</a:t>
              </a:r>
            </a:p>
          </p:txBody>
        </p:sp>
        <p:sp>
          <p:nvSpPr>
            <p:cNvPr id="4" name="TextBox 51">
              <a:extLst>
                <a:ext uri="{FF2B5EF4-FFF2-40B4-BE49-F238E27FC236}">
                  <a16:creationId xmlns:a16="http://schemas.microsoft.com/office/drawing/2014/main" id="{EF02A5AA-39D7-8007-4CFA-EE79CF858396}"/>
                </a:ext>
              </a:extLst>
            </p:cNvPr>
            <p:cNvSpPr txBox="1"/>
            <p:nvPr/>
          </p:nvSpPr>
          <p:spPr>
            <a:xfrm>
              <a:off x="6040314" y="8833720"/>
              <a:ext cx="5093847" cy="8817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CHEM: 110, 111, 112, 115, and 116</a:t>
              </a:r>
            </a:p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MATH: 124 and 150</a:t>
              </a:r>
              <a:endParaRPr lang="en-US" sz="20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endParaRPr>
            </a:p>
          </p:txBody>
        </p:sp>
        <p:sp>
          <p:nvSpPr>
            <p:cNvPr id="8" name="TextBox 51">
              <a:extLst>
                <a:ext uri="{FF2B5EF4-FFF2-40B4-BE49-F238E27FC236}">
                  <a16:creationId xmlns:a16="http://schemas.microsoft.com/office/drawing/2014/main" id="{5048D84C-2C7E-3368-8FEB-F0F7D36AD808}"/>
                </a:ext>
              </a:extLst>
            </p:cNvPr>
            <p:cNvSpPr txBox="1"/>
            <p:nvPr/>
          </p:nvSpPr>
          <p:spPr>
            <a:xfrm>
              <a:off x="11328588" y="8819870"/>
              <a:ext cx="5093847" cy="8817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PHYS: 101, 102, 111, and 112</a:t>
              </a:r>
            </a:p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STAT: 111, 211, 215, and 312</a:t>
              </a:r>
              <a:endParaRPr lang="en-US" sz="20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endParaRPr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BA008B3-3F14-67F5-C6BC-C73574BB76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435039"/>
              </p:ext>
            </p:extLst>
          </p:nvPr>
        </p:nvGraphicFramePr>
        <p:xfrm>
          <a:off x="1064988" y="4848027"/>
          <a:ext cx="11163584" cy="1572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012">
                  <a:extLst>
                    <a:ext uri="{9D8B030D-6E8A-4147-A177-3AD203B41FA5}">
                      <a16:colId xmlns:a16="http://schemas.microsoft.com/office/drawing/2014/main" val="288704163"/>
                    </a:ext>
                  </a:extLst>
                </a:gridCol>
                <a:gridCol w="2207988">
                  <a:extLst>
                    <a:ext uri="{9D8B030D-6E8A-4147-A177-3AD203B41FA5}">
                      <a16:colId xmlns:a16="http://schemas.microsoft.com/office/drawing/2014/main" val="1455060082"/>
                    </a:ext>
                  </a:extLst>
                </a:gridCol>
                <a:gridCol w="2135412">
                  <a:extLst>
                    <a:ext uri="{9D8B030D-6E8A-4147-A177-3AD203B41FA5}">
                      <a16:colId xmlns:a16="http://schemas.microsoft.com/office/drawing/2014/main" val="2228258114"/>
                    </a:ext>
                  </a:extLst>
                </a:gridCol>
                <a:gridCol w="2098439">
                  <a:extLst>
                    <a:ext uri="{9D8B030D-6E8A-4147-A177-3AD203B41FA5}">
                      <a16:colId xmlns:a16="http://schemas.microsoft.com/office/drawing/2014/main" val="1749952403"/>
                    </a:ext>
                  </a:extLst>
                </a:gridCol>
                <a:gridCol w="2357733">
                  <a:extLst>
                    <a:ext uri="{9D8B030D-6E8A-4147-A177-3AD203B41FA5}">
                      <a16:colId xmlns:a16="http://schemas.microsoft.com/office/drawing/2014/main" val="1990720049"/>
                    </a:ext>
                  </a:extLst>
                </a:gridCol>
              </a:tblGrid>
              <a:tr h="62747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81932"/>
                  </a:ext>
                </a:extLst>
              </a:tr>
              <a:tr h="8611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10AM – 5PM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10AM – 5PM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10AM – 5PM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10AM – 5PM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By Virtual* Appointment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889259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E14F2EB-FA6F-D859-B338-5403A9D9F755}"/>
              </a:ext>
            </a:extLst>
          </p:cNvPr>
          <p:cNvGrpSpPr/>
          <p:nvPr/>
        </p:nvGrpSpPr>
        <p:grpSpPr>
          <a:xfrm>
            <a:off x="479049" y="9404105"/>
            <a:ext cx="17329902" cy="882895"/>
            <a:chOff x="680377" y="9404105"/>
            <a:chExt cx="17329902" cy="88289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A06F7BA-F473-C253-F008-84D934C9F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6549" t="17186" r="6513" b="21758"/>
            <a:stretch/>
          </p:blipFill>
          <p:spPr>
            <a:xfrm>
              <a:off x="13196751" y="9404105"/>
              <a:ext cx="2761321" cy="882895"/>
            </a:xfrm>
            <a:prstGeom prst="rect">
              <a:avLst/>
            </a:prstGeom>
          </p:spPr>
        </p:pic>
        <p:sp>
          <p:nvSpPr>
            <p:cNvPr id="22" name="TextBox 53">
              <a:extLst>
                <a:ext uri="{FF2B5EF4-FFF2-40B4-BE49-F238E27FC236}">
                  <a16:creationId xmlns:a16="http://schemas.microsoft.com/office/drawing/2014/main" id="{F1FD81D5-4BD1-3CE4-845B-EA40E7718094}"/>
                </a:ext>
              </a:extLst>
            </p:cNvPr>
            <p:cNvSpPr txBox="1"/>
            <p:nvPr/>
          </p:nvSpPr>
          <p:spPr>
            <a:xfrm>
              <a:off x="680377" y="9709753"/>
              <a:ext cx="12502224" cy="4629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188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For updates on tutoring, workshops, and events, visit our website </a:t>
              </a: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  <a:hlinkClick r:id="rId11"/>
                </a:rPr>
                <a:t>https://stemcollab.wvu.edu/</a:t>
              </a: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and</a:t>
              </a:r>
            </a:p>
          </p:txBody>
        </p:sp>
        <p:sp>
          <p:nvSpPr>
            <p:cNvPr id="23" name="TextBox 53">
              <a:extLst>
                <a:ext uri="{FF2B5EF4-FFF2-40B4-BE49-F238E27FC236}">
                  <a16:creationId xmlns:a16="http://schemas.microsoft.com/office/drawing/2014/main" id="{500505D9-0CA2-4449-1966-D4F7BE5BBE40}"/>
                </a:ext>
              </a:extLst>
            </p:cNvPr>
            <p:cNvSpPr txBox="1"/>
            <p:nvPr/>
          </p:nvSpPr>
          <p:spPr>
            <a:xfrm>
              <a:off x="15925800" y="9709753"/>
              <a:ext cx="2084479" cy="4629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188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@wvu_stem_lc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7F7A3F8-070A-1D64-9CDB-C35FC584603C}"/>
              </a:ext>
            </a:extLst>
          </p:cNvPr>
          <p:cNvSpPr txBox="1"/>
          <p:nvPr/>
        </p:nvSpPr>
        <p:spPr>
          <a:xfrm>
            <a:off x="4981582" y="6723232"/>
            <a:ext cx="709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*Virtual Appointments are made through Navigate and are held on Zoom.</a:t>
            </a:r>
          </a:p>
        </p:txBody>
      </p:sp>
    </p:spTree>
    <p:extLst>
      <p:ext uri="{BB962C8B-B14F-4D97-AF65-F5344CB8AC3E}">
        <p14:creationId xmlns:p14="http://schemas.microsoft.com/office/powerpoint/2010/main" val="4271924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33189-BBBE-273F-077C-58CF5E61F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43">
            <a:extLst>
              <a:ext uri="{FF2B5EF4-FFF2-40B4-BE49-F238E27FC236}">
                <a16:creationId xmlns:a16="http://schemas.microsoft.com/office/drawing/2014/main" id="{0DDC9A53-B4E9-12F7-5753-B7190F8BE5B6}"/>
              </a:ext>
            </a:extLst>
          </p:cNvPr>
          <p:cNvSpPr/>
          <p:nvPr/>
        </p:nvSpPr>
        <p:spPr>
          <a:xfrm>
            <a:off x="685800" y="3840053"/>
            <a:ext cx="11867159" cy="3616650"/>
          </a:xfrm>
          <a:custGeom>
            <a:avLst/>
            <a:gdLst/>
            <a:ahLst/>
            <a:cxnLst/>
            <a:rect l="l" t="t" r="r" b="b"/>
            <a:pathLst>
              <a:path w="1245206" h="1262321">
                <a:moveTo>
                  <a:pt x="0" y="0"/>
                </a:moveTo>
                <a:lnTo>
                  <a:pt x="1245206" y="0"/>
                </a:lnTo>
                <a:lnTo>
                  <a:pt x="1245206" y="1262321"/>
                </a:lnTo>
                <a:lnTo>
                  <a:pt x="0" y="1262321"/>
                </a:lnTo>
                <a:close/>
              </a:path>
            </a:pathLst>
          </a:custGeom>
          <a:solidFill>
            <a:srgbClr val="F5C63B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D7E2F65B-EDE8-0600-255F-B5DC62E8FD0E}"/>
              </a:ext>
            </a:extLst>
          </p:cNvPr>
          <p:cNvSpPr/>
          <p:nvPr/>
        </p:nvSpPr>
        <p:spPr>
          <a:xfrm>
            <a:off x="680376" y="43657"/>
            <a:ext cx="1834219" cy="1563290"/>
          </a:xfrm>
          <a:custGeom>
            <a:avLst/>
            <a:gdLst/>
            <a:ahLst/>
            <a:cxnLst/>
            <a:rect l="l" t="t" r="r" b="b"/>
            <a:pathLst>
              <a:path w="1834219" h="1563290">
                <a:moveTo>
                  <a:pt x="0" y="0"/>
                </a:moveTo>
                <a:lnTo>
                  <a:pt x="1834219" y="0"/>
                </a:lnTo>
                <a:lnTo>
                  <a:pt x="1834219" y="1563290"/>
                </a:lnTo>
                <a:lnTo>
                  <a:pt x="0" y="15632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A9343D8A-910E-6022-252A-757D4A60FBBD}"/>
              </a:ext>
            </a:extLst>
          </p:cNvPr>
          <p:cNvGrpSpPr/>
          <p:nvPr/>
        </p:nvGrpSpPr>
        <p:grpSpPr>
          <a:xfrm>
            <a:off x="0" y="1642873"/>
            <a:ext cx="18288000" cy="277844"/>
            <a:chOff x="0" y="0"/>
            <a:chExt cx="3679398" cy="559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F38A7ED-F331-AC00-5B3A-A98BF4535777}"/>
                </a:ext>
              </a:extLst>
            </p:cNvPr>
            <p:cNvSpPr/>
            <p:nvPr/>
          </p:nvSpPr>
          <p:spPr>
            <a:xfrm>
              <a:off x="0" y="0"/>
              <a:ext cx="3679398" cy="55900"/>
            </a:xfrm>
            <a:custGeom>
              <a:avLst/>
              <a:gdLst/>
              <a:ahLst/>
              <a:cxnLst/>
              <a:rect l="l" t="t" r="r" b="b"/>
              <a:pathLst>
                <a:path w="3679398" h="55900">
                  <a:moveTo>
                    <a:pt x="0" y="0"/>
                  </a:moveTo>
                  <a:lnTo>
                    <a:pt x="3679398" y="0"/>
                  </a:lnTo>
                  <a:lnTo>
                    <a:pt x="3679398" y="55900"/>
                  </a:lnTo>
                  <a:lnTo>
                    <a:pt x="0" y="55900"/>
                  </a:lnTo>
                  <a:close/>
                </a:path>
              </a:pathLst>
            </a:custGeom>
            <a:solidFill>
              <a:srgbClr val="3E72A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E1D932E1-63CB-98FF-C4D6-94CDC9F887BB}"/>
                </a:ext>
              </a:extLst>
            </p:cNvPr>
            <p:cNvSpPr txBox="1"/>
            <p:nvPr/>
          </p:nvSpPr>
          <p:spPr>
            <a:xfrm>
              <a:off x="0" y="-19050"/>
              <a:ext cx="3679398" cy="74950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5FAB1D6-33E5-ED50-8E59-8BAEC6A28E13}"/>
              </a:ext>
            </a:extLst>
          </p:cNvPr>
          <p:cNvGrpSpPr/>
          <p:nvPr/>
        </p:nvGrpSpPr>
        <p:grpSpPr>
          <a:xfrm>
            <a:off x="0" y="1911981"/>
            <a:ext cx="18288000" cy="288835"/>
            <a:chOff x="0" y="0"/>
            <a:chExt cx="3679398" cy="58111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C4EC3483-9E98-FE84-1130-FE5E05A9860B}"/>
                </a:ext>
              </a:extLst>
            </p:cNvPr>
            <p:cNvSpPr/>
            <p:nvPr/>
          </p:nvSpPr>
          <p:spPr>
            <a:xfrm>
              <a:off x="0" y="0"/>
              <a:ext cx="3679398" cy="58111"/>
            </a:xfrm>
            <a:custGeom>
              <a:avLst/>
              <a:gdLst/>
              <a:ahLst/>
              <a:cxnLst/>
              <a:rect l="l" t="t" r="r" b="b"/>
              <a:pathLst>
                <a:path w="3679398" h="58111">
                  <a:moveTo>
                    <a:pt x="0" y="0"/>
                  </a:moveTo>
                  <a:lnTo>
                    <a:pt x="3679398" y="0"/>
                  </a:lnTo>
                  <a:lnTo>
                    <a:pt x="3679398" y="58111"/>
                  </a:lnTo>
                  <a:lnTo>
                    <a:pt x="0" y="58111"/>
                  </a:lnTo>
                  <a:close/>
                </a:path>
              </a:pathLst>
            </a:custGeom>
            <a:solidFill>
              <a:srgbClr val="F5C63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B8DF4AD9-B7CE-95E7-6179-81DAE04A536D}"/>
                </a:ext>
              </a:extLst>
            </p:cNvPr>
            <p:cNvSpPr txBox="1"/>
            <p:nvPr/>
          </p:nvSpPr>
          <p:spPr>
            <a:xfrm>
              <a:off x="0" y="-19050"/>
              <a:ext cx="3679398" cy="77161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96132331-3706-47FD-BFEE-672E7215792D}"/>
              </a:ext>
            </a:extLst>
          </p:cNvPr>
          <p:cNvGrpSpPr/>
          <p:nvPr/>
        </p:nvGrpSpPr>
        <p:grpSpPr>
          <a:xfrm>
            <a:off x="0" y="2103157"/>
            <a:ext cx="18288000" cy="144743"/>
            <a:chOff x="0" y="0"/>
            <a:chExt cx="3679398" cy="29121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E1517DE-E41A-034B-8D75-807C190E7BE4}"/>
                </a:ext>
              </a:extLst>
            </p:cNvPr>
            <p:cNvSpPr/>
            <p:nvPr/>
          </p:nvSpPr>
          <p:spPr>
            <a:xfrm>
              <a:off x="0" y="0"/>
              <a:ext cx="3679398" cy="29121"/>
            </a:xfrm>
            <a:custGeom>
              <a:avLst/>
              <a:gdLst/>
              <a:ahLst/>
              <a:cxnLst/>
              <a:rect l="l" t="t" r="r" b="b"/>
              <a:pathLst>
                <a:path w="3679398" h="29121">
                  <a:moveTo>
                    <a:pt x="0" y="0"/>
                  </a:moveTo>
                  <a:lnTo>
                    <a:pt x="3679398" y="0"/>
                  </a:lnTo>
                  <a:lnTo>
                    <a:pt x="3679398" y="29121"/>
                  </a:lnTo>
                  <a:lnTo>
                    <a:pt x="0" y="29121"/>
                  </a:lnTo>
                  <a:close/>
                </a:path>
              </a:pathLst>
            </a:custGeom>
            <a:solidFill>
              <a:srgbClr val="F48F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2885B25A-5262-E596-CDE9-3B329D69CAFD}"/>
                </a:ext>
              </a:extLst>
            </p:cNvPr>
            <p:cNvSpPr txBox="1"/>
            <p:nvPr/>
          </p:nvSpPr>
          <p:spPr>
            <a:xfrm>
              <a:off x="0" y="-19050"/>
              <a:ext cx="3679398" cy="48171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6" name="TextBox 56">
            <a:extLst>
              <a:ext uri="{FF2B5EF4-FFF2-40B4-BE49-F238E27FC236}">
                <a16:creationId xmlns:a16="http://schemas.microsoft.com/office/drawing/2014/main" id="{19ABB898-CC6F-AFE2-E5C9-3EA675A6DDEC}"/>
              </a:ext>
            </a:extLst>
          </p:cNvPr>
          <p:cNvSpPr txBox="1"/>
          <p:nvPr/>
        </p:nvSpPr>
        <p:spPr>
          <a:xfrm>
            <a:off x="2825657" y="438657"/>
            <a:ext cx="11779935" cy="935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5"/>
              </a:lnSpc>
            </a:pPr>
            <a:r>
              <a:rPr lang="en-US" sz="7245" dirty="0">
                <a:solidFill>
                  <a:srgbClr val="2064A1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STEM Learning Center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B53CF94-CCC6-5335-FDC0-627B751BB29F}"/>
              </a:ext>
            </a:extLst>
          </p:cNvPr>
          <p:cNvGrpSpPr/>
          <p:nvPr/>
        </p:nvGrpSpPr>
        <p:grpSpPr>
          <a:xfrm>
            <a:off x="12877800" y="4252725"/>
            <a:ext cx="5249429" cy="4859987"/>
            <a:chOff x="200942" y="4167692"/>
            <a:chExt cx="5249429" cy="4859987"/>
          </a:xfrm>
        </p:grpSpPr>
        <p:grpSp>
          <p:nvGrpSpPr>
            <p:cNvPr id="62" name="Group 3">
              <a:extLst>
                <a:ext uri="{FF2B5EF4-FFF2-40B4-BE49-F238E27FC236}">
                  <a16:creationId xmlns:a16="http://schemas.microsoft.com/office/drawing/2014/main" id="{75BCDA7B-AD69-F173-7951-6571AA0A108C}"/>
                </a:ext>
              </a:extLst>
            </p:cNvPr>
            <p:cNvGrpSpPr/>
            <p:nvPr/>
          </p:nvGrpSpPr>
          <p:grpSpPr>
            <a:xfrm>
              <a:off x="200942" y="4167692"/>
              <a:ext cx="5249429" cy="3667083"/>
              <a:chOff x="89399" y="9525"/>
              <a:chExt cx="6999238" cy="4889443"/>
            </a:xfrm>
          </p:grpSpPr>
          <p:sp>
            <p:nvSpPr>
              <p:cNvPr id="63" name="Freeform 4">
                <a:extLst>
                  <a:ext uri="{FF2B5EF4-FFF2-40B4-BE49-F238E27FC236}">
                    <a16:creationId xmlns:a16="http://schemas.microsoft.com/office/drawing/2014/main" id="{7F95A6C0-AABD-E047-8732-57B3AD042A36}"/>
                  </a:ext>
                </a:extLst>
              </p:cNvPr>
              <p:cNvSpPr/>
              <p:nvPr/>
            </p:nvSpPr>
            <p:spPr>
              <a:xfrm>
                <a:off x="364667" y="1581435"/>
                <a:ext cx="6219309" cy="3317533"/>
              </a:xfrm>
              <a:custGeom>
                <a:avLst/>
                <a:gdLst/>
                <a:ahLst/>
                <a:cxnLst/>
                <a:rect l="l" t="t" r="r" b="b"/>
                <a:pathLst>
                  <a:path w="6219309" h="3317531">
                    <a:moveTo>
                      <a:pt x="0" y="0"/>
                    </a:moveTo>
                    <a:lnTo>
                      <a:pt x="6219309" y="0"/>
                    </a:lnTo>
                    <a:lnTo>
                      <a:pt x="6219309" y="3317530"/>
                    </a:lnTo>
                    <a:lnTo>
                      <a:pt x="0" y="331753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5">
                <a:extLst>
                  <a:ext uri="{FF2B5EF4-FFF2-40B4-BE49-F238E27FC236}">
                    <a16:creationId xmlns:a16="http://schemas.microsoft.com/office/drawing/2014/main" id="{C773C7B5-BB1E-B4CB-53A1-A5E91C7CFF5A}"/>
                  </a:ext>
                </a:extLst>
              </p:cNvPr>
              <p:cNvSpPr/>
              <p:nvPr/>
            </p:nvSpPr>
            <p:spPr>
              <a:xfrm rot="353631">
                <a:off x="2378352" y="1689584"/>
                <a:ext cx="1836086" cy="2035983"/>
              </a:xfrm>
              <a:custGeom>
                <a:avLst/>
                <a:gdLst/>
                <a:ahLst/>
                <a:cxnLst/>
                <a:rect l="l" t="t" r="r" b="b"/>
                <a:pathLst>
                  <a:path w="1836086" h="2035983">
                    <a:moveTo>
                      <a:pt x="0" y="0"/>
                    </a:moveTo>
                    <a:lnTo>
                      <a:pt x="1836087" y="0"/>
                    </a:lnTo>
                    <a:lnTo>
                      <a:pt x="1836087" y="2035983"/>
                    </a:lnTo>
                    <a:lnTo>
                      <a:pt x="0" y="203598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6">
                <a:extLst>
                  <a:ext uri="{FF2B5EF4-FFF2-40B4-BE49-F238E27FC236}">
                    <a16:creationId xmlns:a16="http://schemas.microsoft.com/office/drawing/2014/main" id="{DA6F856A-8B1F-7212-45B3-C79A86AB3CEF}"/>
                  </a:ext>
                </a:extLst>
              </p:cNvPr>
              <p:cNvSpPr/>
              <p:nvPr/>
            </p:nvSpPr>
            <p:spPr>
              <a:xfrm rot="353631">
                <a:off x="2432551" y="1795770"/>
                <a:ext cx="1727691" cy="1915785"/>
              </a:xfrm>
              <a:custGeom>
                <a:avLst/>
                <a:gdLst/>
                <a:ahLst/>
                <a:cxnLst/>
                <a:rect l="l" t="t" r="r" b="b"/>
                <a:pathLst>
                  <a:path w="1727690" h="1915785">
                    <a:moveTo>
                      <a:pt x="0" y="0"/>
                    </a:moveTo>
                    <a:lnTo>
                      <a:pt x="1727689" y="0"/>
                    </a:lnTo>
                    <a:lnTo>
                      <a:pt x="1727689" y="1915785"/>
                    </a:lnTo>
                    <a:lnTo>
                      <a:pt x="0" y="191578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7">
                <a:extLst>
                  <a:ext uri="{FF2B5EF4-FFF2-40B4-BE49-F238E27FC236}">
                    <a16:creationId xmlns:a16="http://schemas.microsoft.com/office/drawing/2014/main" id="{FAD9C085-8DA5-9074-B7D6-092197F8CAAE}"/>
                  </a:ext>
                </a:extLst>
              </p:cNvPr>
              <p:cNvSpPr/>
              <p:nvPr/>
            </p:nvSpPr>
            <p:spPr>
              <a:xfrm>
                <a:off x="89399" y="206898"/>
                <a:ext cx="780144" cy="968576"/>
              </a:xfrm>
              <a:custGeom>
                <a:avLst/>
                <a:gdLst/>
                <a:ahLst/>
                <a:cxnLst/>
                <a:rect l="l" t="t" r="r" b="b"/>
                <a:pathLst>
                  <a:path w="780144" h="968576">
                    <a:moveTo>
                      <a:pt x="0" y="0"/>
                    </a:moveTo>
                    <a:lnTo>
                      <a:pt x="780144" y="0"/>
                    </a:lnTo>
                    <a:lnTo>
                      <a:pt x="780144" y="968576"/>
                    </a:lnTo>
                    <a:lnTo>
                      <a:pt x="0" y="968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TextBox 8">
                <a:extLst>
                  <a:ext uri="{FF2B5EF4-FFF2-40B4-BE49-F238E27FC236}">
                    <a16:creationId xmlns:a16="http://schemas.microsoft.com/office/drawing/2014/main" id="{B8FBCBA8-177F-5508-2EA3-FE193292079C}"/>
                  </a:ext>
                </a:extLst>
              </p:cNvPr>
              <p:cNvSpPr txBox="1"/>
              <p:nvPr/>
            </p:nvSpPr>
            <p:spPr>
              <a:xfrm>
                <a:off x="1090773" y="9525"/>
                <a:ext cx="5997864" cy="13728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3380"/>
                  </a:lnSpc>
                </a:pPr>
                <a:r>
                  <a:rPr lang="en-US" sz="2817" b="1" dirty="0">
                    <a:solidFill>
                      <a:srgbClr val="000000"/>
                    </a:solidFill>
                    <a:latin typeface="Quicksand Bold"/>
                    <a:ea typeface="Quicksand Bold"/>
                    <a:cs typeface="Quicksand Bold"/>
                    <a:sym typeface="Quicksand Bold"/>
                  </a:rPr>
                  <a:t>CRL Building Room 152</a:t>
                </a:r>
              </a:p>
              <a:p>
                <a:pPr algn="l">
                  <a:lnSpc>
                    <a:spcPts val="2458"/>
                  </a:lnSpc>
                </a:pPr>
                <a:r>
                  <a:rPr lang="en-US" sz="2048" b="1" dirty="0">
                    <a:solidFill>
                      <a:srgbClr val="000000"/>
                    </a:solidFill>
                    <a:latin typeface="Quicksand Bold"/>
                    <a:ea typeface="Quicksand Bold"/>
                    <a:cs typeface="Quicksand Bold"/>
                    <a:sym typeface="Quicksand Bold"/>
                  </a:rPr>
                  <a:t>*Behind Clark Hall and across from the Mountainlair Parking Garage.</a:t>
                </a:r>
              </a:p>
            </p:txBody>
          </p:sp>
        </p:grpSp>
        <p:grpSp>
          <p:nvGrpSpPr>
            <p:cNvPr id="75" name="Group 25">
              <a:extLst>
                <a:ext uri="{FF2B5EF4-FFF2-40B4-BE49-F238E27FC236}">
                  <a16:creationId xmlns:a16="http://schemas.microsoft.com/office/drawing/2014/main" id="{A61A1CAA-F01C-5D6C-1D1C-18C344DC39C3}"/>
                </a:ext>
              </a:extLst>
            </p:cNvPr>
            <p:cNvGrpSpPr/>
            <p:nvPr/>
          </p:nvGrpSpPr>
          <p:grpSpPr>
            <a:xfrm>
              <a:off x="417055" y="7928551"/>
              <a:ext cx="4606385" cy="1099128"/>
              <a:chOff x="0" y="0"/>
              <a:chExt cx="6141847" cy="1465504"/>
            </a:xfrm>
          </p:grpSpPr>
          <p:grpSp>
            <p:nvGrpSpPr>
              <p:cNvPr id="76" name="Group 26">
                <a:extLst>
                  <a:ext uri="{FF2B5EF4-FFF2-40B4-BE49-F238E27FC236}">
                    <a16:creationId xmlns:a16="http://schemas.microsoft.com/office/drawing/2014/main" id="{DD96FACA-7C7B-6DE5-5253-0313BB3F5B4F}"/>
                  </a:ext>
                </a:extLst>
              </p:cNvPr>
              <p:cNvGrpSpPr/>
              <p:nvPr/>
            </p:nvGrpSpPr>
            <p:grpSpPr>
              <a:xfrm>
                <a:off x="0" y="0"/>
                <a:ext cx="6141847" cy="1465504"/>
                <a:chOff x="0" y="0"/>
                <a:chExt cx="3086171" cy="736390"/>
              </a:xfrm>
            </p:grpSpPr>
            <p:sp>
              <p:nvSpPr>
                <p:cNvPr id="81" name="Freeform 27">
                  <a:extLst>
                    <a:ext uri="{FF2B5EF4-FFF2-40B4-BE49-F238E27FC236}">
                      <a16:creationId xmlns:a16="http://schemas.microsoft.com/office/drawing/2014/main" id="{6CFA66A7-1137-08CB-8789-0E4D556F939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086172" cy="736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172" h="736390">
                      <a:moveTo>
                        <a:pt x="0" y="0"/>
                      </a:moveTo>
                      <a:lnTo>
                        <a:pt x="3086172" y="0"/>
                      </a:lnTo>
                      <a:lnTo>
                        <a:pt x="3086172" y="736390"/>
                      </a:lnTo>
                      <a:lnTo>
                        <a:pt x="0" y="736390"/>
                      </a:lnTo>
                      <a:close/>
                    </a:path>
                  </a:pathLst>
                </a:custGeom>
                <a:solidFill>
                  <a:srgbClr val="9D999C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TextBox 28">
                  <a:extLst>
                    <a:ext uri="{FF2B5EF4-FFF2-40B4-BE49-F238E27FC236}">
                      <a16:creationId xmlns:a16="http://schemas.microsoft.com/office/drawing/2014/main" id="{9360CF15-8A4C-92DA-F263-A39120290E48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3086171" cy="755440"/>
                </a:xfrm>
                <a:prstGeom prst="rect">
                  <a:avLst/>
                </a:prstGeom>
              </p:spPr>
              <p:txBody>
                <a:bodyPr lIns="26431" tIns="26431" rIns="26431" bIns="26431" rtlCol="0" anchor="ctr"/>
                <a:lstStyle/>
                <a:p>
                  <a:pPr algn="ctr">
                    <a:lnSpc>
                      <a:spcPts val="1601"/>
                    </a:lnSpc>
                  </a:pPr>
                  <a:endParaRPr/>
                </a:p>
              </p:txBody>
            </p:sp>
          </p:grpSp>
          <p:grpSp>
            <p:nvGrpSpPr>
              <p:cNvPr id="77" name="Group 29">
                <a:extLst>
                  <a:ext uri="{FF2B5EF4-FFF2-40B4-BE49-F238E27FC236}">
                    <a16:creationId xmlns:a16="http://schemas.microsoft.com/office/drawing/2014/main" id="{A5C3E61D-CE10-F24D-1DF6-5F6790C8B9D6}"/>
                  </a:ext>
                </a:extLst>
              </p:cNvPr>
              <p:cNvGrpSpPr/>
              <p:nvPr/>
            </p:nvGrpSpPr>
            <p:grpSpPr>
              <a:xfrm>
                <a:off x="137117" y="203200"/>
                <a:ext cx="5853571" cy="1064079"/>
                <a:chOff x="0" y="0"/>
                <a:chExt cx="2941318" cy="534681"/>
              </a:xfrm>
            </p:grpSpPr>
            <p:sp>
              <p:nvSpPr>
                <p:cNvPr id="79" name="Freeform 30">
                  <a:extLst>
                    <a:ext uri="{FF2B5EF4-FFF2-40B4-BE49-F238E27FC236}">
                      <a16:creationId xmlns:a16="http://schemas.microsoft.com/office/drawing/2014/main" id="{43257D3F-2115-B477-257B-547F975A4B5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941318" cy="534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1318" h="534681">
                      <a:moveTo>
                        <a:pt x="67012" y="0"/>
                      </a:moveTo>
                      <a:lnTo>
                        <a:pt x="2874306" y="0"/>
                      </a:lnTo>
                      <a:cubicBezTo>
                        <a:pt x="2911316" y="0"/>
                        <a:pt x="2941318" y="30002"/>
                        <a:pt x="2941318" y="67012"/>
                      </a:cubicBezTo>
                      <a:lnTo>
                        <a:pt x="2941318" y="467670"/>
                      </a:lnTo>
                      <a:cubicBezTo>
                        <a:pt x="2941318" y="504679"/>
                        <a:pt x="2911316" y="534681"/>
                        <a:pt x="2874306" y="534681"/>
                      </a:cubicBezTo>
                      <a:lnTo>
                        <a:pt x="67012" y="534681"/>
                      </a:lnTo>
                      <a:cubicBezTo>
                        <a:pt x="30002" y="534681"/>
                        <a:pt x="0" y="504679"/>
                        <a:pt x="0" y="467670"/>
                      </a:cubicBezTo>
                      <a:lnTo>
                        <a:pt x="0" y="67012"/>
                      </a:lnTo>
                      <a:cubicBezTo>
                        <a:pt x="0" y="30002"/>
                        <a:pt x="30002" y="0"/>
                        <a:pt x="67012" y="0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TextBox 31">
                  <a:extLst>
                    <a:ext uri="{FF2B5EF4-FFF2-40B4-BE49-F238E27FC236}">
                      <a16:creationId xmlns:a16="http://schemas.microsoft.com/office/drawing/2014/main" id="{B69F29C8-A72D-4BB1-5EC8-FADE9848A46E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2941318" cy="553731"/>
                </a:xfrm>
                <a:prstGeom prst="rect">
                  <a:avLst/>
                </a:prstGeom>
              </p:spPr>
              <p:txBody>
                <a:bodyPr lIns="26431" tIns="26431" rIns="26431" bIns="26431" rtlCol="0" anchor="ctr"/>
                <a:lstStyle/>
                <a:p>
                  <a:pPr algn="ctr">
                    <a:lnSpc>
                      <a:spcPts val="1601"/>
                    </a:lnSpc>
                  </a:pPr>
                  <a:endParaRPr/>
                </a:p>
              </p:txBody>
            </p:sp>
          </p:grpSp>
          <p:sp>
            <p:nvSpPr>
              <p:cNvPr id="78" name="TextBox 32">
                <a:extLst>
                  <a:ext uri="{FF2B5EF4-FFF2-40B4-BE49-F238E27FC236}">
                    <a16:creationId xmlns:a16="http://schemas.microsoft.com/office/drawing/2014/main" id="{774BDF54-6874-5165-8BF1-343AF13D89BB}"/>
                  </a:ext>
                </a:extLst>
              </p:cNvPr>
              <p:cNvSpPr txBox="1"/>
              <p:nvPr/>
            </p:nvSpPr>
            <p:spPr>
              <a:xfrm>
                <a:off x="547801" y="300886"/>
                <a:ext cx="5131144" cy="8591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552"/>
                  </a:lnSpc>
                </a:pPr>
                <a:r>
                  <a:rPr lang="en-US" sz="2058" b="1">
                    <a:solidFill>
                      <a:srgbClr val="0E1413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Simply drop-in for assistance during the times listed here.</a:t>
                </a:r>
              </a:p>
            </p:txBody>
          </p:sp>
        </p:grp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4EE843-6828-8D0E-53AE-B9F513A04CA2}"/>
              </a:ext>
            </a:extLst>
          </p:cNvPr>
          <p:cNvSpPr/>
          <p:nvPr/>
        </p:nvSpPr>
        <p:spPr>
          <a:xfrm>
            <a:off x="827737" y="3960457"/>
            <a:ext cx="11638086" cy="32622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TextBox 44">
            <a:extLst>
              <a:ext uri="{FF2B5EF4-FFF2-40B4-BE49-F238E27FC236}">
                <a16:creationId xmlns:a16="http://schemas.microsoft.com/office/drawing/2014/main" id="{DD77887A-45E5-AF74-4CAB-93740AA7447D}"/>
              </a:ext>
            </a:extLst>
          </p:cNvPr>
          <p:cNvSpPr txBox="1"/>
          <p:nvPr/>
        </p:nvSpPr>
        <p:spPr>
          <a:xfrm>
            <a:off x="685800" y="3785473"/>
            <a:ext cx="11867159" cy="3671230"/>
          </a:xfrm>
          <a:prstGeom prst="rect">
            <a:avLst/>
          </a:prstGeom>
        </p:spPr>
        <p:txBody>
          <a:bodyPr lIns="75798" tIns="75798" rIns="75798" bIns="75798" rtlCol="0" anchor="ctr"/>
          <a:lstStyle/>
          <a:p>
            <a:pPr algn="ctr">
              <a:lnSpc>
                <a:spcPts val="1601"/>
              </a:lnSpc>
            </a:pPr>
            <a:endParaRPr/>
          </a:p>
        </p:txBody>
      </p:sp>
      <p:sp>
        <p:nvSpPr>
          <p:cNvPr id="87" name="TextBox 49">
            <a:extLst>
              <a:ext uri="{FF2B5EF4-FFF2-40B4-BE49-F238E27FC236}">
                <a16:creationId xmlns:a16="http://schemas.microsoft.com/office/drawing/2014/main" id="{30B3C584-535A-23F7-E216-4E3DCEAB2287}"/>
              </a:ext>
            </a:extLst>
          </p:cNvPr>
          <p:cNvSpPr txBox="1"/>
          <p:nvPr/>
        </p:nvSpPr>
        <p:spPr>
          <a:xfrm>
            <a:off x="1667680" y="4081540"/>
            <a:ext cx="9903399" cy="432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7"/>
              </a:lnSpc>
            </a:pPr>
            <a:r>
              <a:rPr lang="en-US" sz="2909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STAT 215 Tutoring:</a:t>
            </a:r>
          </a:p>
        </p:txBody>
      </p:sp>
      <p:sp>
        <p:nvSpPr>
          <p:cNvPr id="104" name="TextBox 53">
            <a:extLst>
              <a:ext uri="{FF2B5EF4-FFF2-40B4-BE49-F238E27FC236}">
                <a16:creationId xmlns:a16="http://schemas.microsoft.com/office/drawing/2014/main" id="{1F5D08C6-1E65-C6A7-8F57-F730A1BA384D}"/>
              </a:ext>
            </a:extLst>
          </p:cNvPr>
          <p:cNvSpPr txBox="1"/>
          <p:nvPr/>
        </p:nvSpPr>
        <p:spPr>
          <a:xfrm>
            <a:off x="134045" y="2407630"/>
            <a:ext cx="17109466" cy="1030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188"/>
              </a:lnSpc>
              <a:spcBef>
                <a:spcPct val="0"/>
              </a:spcBef>
            </a:pP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We support WVU students of </a:t>
            </a:r>
            <a:r>
              <a:rPr lang="en-US" sz="2992" b="1" u="sng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all</a:t>
            </a: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majors in their STEM educational journey with </a:t>
            </a:r>
            <a:r>
              <a:rPr lang="en-US" sz="2992" b="1" i="1" dirty="0">
                <a:solidFill>
                  <a:srgbClr val="FF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FREE</a:t>
            </a: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tutoring services for introductory STEM courses, academic workshops, and fun events.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E0ED4FB-D98A-9DC8-A3A9-F2407CBAEBEB}"/>
              </a:ext>
            </a:extLst>
          </p:cNvPr>
          <p:cNvGrpSpPr/>
          <p:nvPr/>
        </p:nvGrpSpPr>
        <p:grpSpPr>
          <a:xfrm>
            <a:off x="1109115" y="7648931"/>
            <a:ext cx="11020527" cy="1774419"/>
            <a:chOff x="5596790" y="8183843"/>
            <a:chExt cx="11020527" cy="1774419"/>
          </a:xfrm>
        </p:grpSpPr>
        <p:grpSp>
          <p:nvGrpSpPr>
            <p:cNvPr id="68" name="Group 18">
              <a:extLst>
                <a:ext uri="{FF2B5EF4-FFF2-40B4-BE49-F238E27FC236}">
                  <a16:creationId xmlns:a16="http://schemas.microsoft.com/office/drawing/2014/main" id="{7124A049-1A32-A466-F324-04F5C2EABA81}"/>
                </a:ext>
              </a:extLst>
            </p:cNvPr>
            <p:cNvGrpSpPr/>
            <p:nvPr/>
          </p:nvGrpSpPr>
          <p:grpSpPr>
            <a:xfrm>
              <a:off x="5596790" y="8183843"/>
              <a:ext cx="11020527" cy="1774419"/>
              <a:chOff x="0" y="0"/>
              <a:chExt cx="1208528" cy="1122123"/>
            </a:xfrm>
          </p:grpSpPr>
          <p:sp>
            <p:nvSpPr>
              <p:cNvPr id="69" name="Freeform 19">
                <a:extLst>
                  <a:ext uri="{FF2B5EF4-FFF2-40B4-BE49-F238E27FC236}">
                    <a16:creationId xmlns:a16="http://schemas.microsoft.com/office/drawing/2014/main" id="{0EA831F4-F5CA-3016-5077-830BF3C191AD}"/>
                  </a:ext>
                </a:extLst>
              </p:cNvPr>
              <p:cNvSpPr/>
              <p:nvPr/>
            </p:nvSpPr>
            <p:spPr>
              <a:xfrm>
                <a:off x="0" y="0"/>
                <a:ext cx="1208528" cy="1122123"/>
              </a:xfrm>
              <a:custGeom>
                <a:avLst/>
                <a:gdLst/>
                <a:ahLst/>
                <a:cxnLst/>
                <a:rect l="l" t="t" r="r" b="b"/>
                <a:pathLst>
                  <a:path w="1208528" h="1122123">
                    <a:moveTo>
                      <a:pt x="0" y="0"/>
                    </a:moveTo>
                    <a:lnTo>
                      <a:pt x="1208528" y="0"/>
                    </a:lnTo>
                    <a:lnTo>
                      <a:pt x="1208528" y="1122123"/>
                    </a:lnTo>
                    <a:lnTo>
                      <a:pt x="0" y="1122123"/>
                    </a:lnTo>
                    <a:close/>
                  </a:path>
                </a:pathLst>
              </a:custGeom>
              <a:solidFill>
                <a:srgbClr val="3E72A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TextBox 20">
                <a:extLst>
                  <a:ext uri="{FF2B5EF4-FFF2-40B4-BE49-F238E27FC236}">
                    <a16:creationId xmlns:a16="http://schemas.microsoft.com/office/drawing/2014/main" id="{8B03A9AF-87FD-A95B-3620-ABADEEDE37F3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208528" cy="1141173"/>
              </a:xfrm>
              <a:prstGeom prst="rect">
                <a:avLst/>
              </a:prstGeom>
            </p:spPr>
            <p:txBody>
              <a:bodyPr lIns="75981" tIns="75981" rIns="75981" bIns="75981" rtlCol="0" anchor="ctr"/>
              <a:lstStyle/>
              <a:p>
                <a:pPr algn="ctr">
                  <a:lnSpc>
                    <a:spcPts val="1601"/>
                  </a:lnSpc>
                </a:pPr>
                <a:endParaRPr/>
              </a:p>
            </p:txBody>
          </p:sp>
        </p:grpSp>
        <p:sp>
          <p:nvSpPr>
            <p:cNvPr id="74" name="TextBox 24">
              <a:extLst>
                <a:ext uri="{FF2B5EF4-FFF2-40B4-BE49-F238E27FC236}">
                  <a16:creationId xmlns:a16="http://schemas.microsoft.com/office/drawing/2014/main" id="{2836587C-751E-155B-29E1-6911A3396918}"/>
                </a:ext>
              </a:extLst>
            </p:cNvPr>
            <p:cNvSpPr txBox="1"/>
            <p:nvPr/>
          </p:nvSpPr>
          <p:spPr>
            <a:xfrm>
              <a:off x="6430456" y="8634402"/>
              <a:ext cx="9578030" cy="1239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2104" lvl="1" indent="-226052" algn="l">
                <a:lnSpc>
                  <a:spcPts val="2931"/>
                </a:lnSpc>
                <a:buFont typeface="Arial"/>
                <a:buChar char="•"/>
              </a:pPr>
              <a:endParaRPr lang="en-US" sz="1944" dirty="0">
                <a:solidFill>
                  <a:srgbClr val="2064A1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F3413F3-D3FE-FA7A-38E9-98EC1BEC0CE5}"/>
                </a:ext>
              </a:extLst>
            </p:cNvPr>
            <p:cNvSpPr/>
            <p:nvPr/>
          </p:nvSpPr>
          <p:spPr>
            <a:xfrm>
              <a:off x="5727150" y="8270382"/>
              <a:ext cx="10732050" cy="15779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51">
              <a:extLst>
                <a:ext uri="{FF2B5EF4-FFF2-40B4-BE49-F238E27FC236}">
                  <a16:creationId xmlns:a16="http://schemas.microsoft.com/office/drawing/2014/main" id="{16849BD6-B83C-4ADB-B9E4-4E797D5D1D50}"/>
                </a:ext>
              </a:extLst>
            </p:cNvPr>
            <p:cNvSpPr txBox="1"/>
            <p:nvPr/>
          </p:nvSpPr>
          <p:spPr>
            <a:xfrm>
              <a:off x="6189643" y="8343900"/>
              <a:ext cx="9818843" cy="4322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16"/>
                </a:lnSpc>
              </a:pPr>
              <a:r>
                <a:rPr lang="en-US" sz="28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We Offer </a:t>
              </a:r>
              <a:r>
                <a:rPr lang="en-US" sz="2800" b="1" i="1" u="sng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Free</a:t>
              </a:r>
              <a:r>
                <a:rPr lang="en-US" sz="28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Tutoring for:</a:t>
              </a:r>
            </a:p>
          </p:txBody>
        </p:sp>
        <p:sp>
          <p:nvSpPr>
            <p:cNvPr id="4" name="TextBox 51">
              <a:extLst>
                <a:ext uri="{FF2B5EF4-FFF2-40B4-BE49-F238E27FC236}">
                  <a16:creationId xmlns:a16="http://schemas.microsoft.com/office/drawing/2014/main" id="{42D218B2-3DCB-1E90-2480-9184D5C569DE}"/>
                </a:ext>
              </a:extLst>
            </p:cNvPr>
            <p:cNvSpPr txBox="1"/>
            <p:nvPr/>
          </p:nvSpPr>
          <p:spPr>
            <a:xfrm>
              <a:off x="6040314" y="8833720"/>
              <a:ext cx="5093847" cy="8817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CHEM: 110, 111, 112, 115, and 116</a:t>
              </a:r>
            </a:p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MATH: 124 and 150</a:t>
              </a:r>
              <a:endParaRPr lang="en-US" sz="20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endParaRPr>
            </a:p>
          </p:txBody>
        </p:sp>
        <p:sp>
          <p:nvSpPr>
            <p:cNvPr id="8" name="TextBox 51">
              <a:extLst>
                <a:ext uri="{FF2B5EF4-FFF2-40B4-BE49-F238E27FC236}">
                  <a16:creationId xmlns:a16="http://schemas.microsoft.com/office/drawing/2014/main" id="{4B8C545D-F6F1-F25A-D9EF-FFD557A18C40}"/>
                </a:ext>
              </a:extLst>
            </p:cNvPr>
            <p:cNvSpPr txBox="1"/>
            <p:nvPr/>
          </p:nvSpPr>
          <p:spPr>
            <a:xfrm>
              <a:off x="11328588" y="8819870"/>
              <a:ext cx="5093847" cy="8817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PHYS: 101, 102, 111, and 112</a:t>
              </a:r>
            </a:p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STAT: 111, 211, 215, and 312</a:t>
              </a:r>
              <a:endParaRPr lang="en-US" sz="20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endParaRPr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AFAAEF5-8704-A602-C6A1-8A7D3B1E4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675597"/>
              </p:ext>
            </p:extLst>
          </p:nvPr>
        </p:nvGraphicFramePr>
        <p:xfrm>
          <a:off x="1064988" y="4848027"/>
          <a:ext cx="11163584" cy="1572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012">
                  <a:extLst>
                    <a:ext uri="{9D8B030D-6E8A-4147-A177-3AD203B41FA5}">
                      <a16:colId xmlns:a16="http://schemas.microsoft.com/office/drawing/2014/main" val="288704163"/>
                    </a:ext>
                  </a:extLst>
                </a:gridCol>
                <a:gridCol w="2207988">
                  <a:extLst>
                    <a:ext uri="{9D8B030D-6E8A-4147-A177-3AD203B41FA5}">
                      <a16:colId xmlns:a16="http://schemas.microsoft.com/office/drawing/2014/main" val="1455060082"/>
                    </a:ext>
                  </a:extLst>
                </a:gridCol>
                <a:gridCol w="2135412">
                  <a:extLst>
                    <a:ext uri="{9D8B030D-6E8A-4147-A177-3AD203B41FA5}">
                      <a16:colId xmlns:a16="http://schemas.microsoft.com/office/drawing/2014/main" val="2228258114"/>
                    </a:ext>
                  </a:extLst>
                </a:gridCol>
                <a:gridCol w="2098439">
                  <a:extLst>
                    <a:ext uri="{9D8B030D-6E8A-4147-A177-3AD203B41FA5}">
                      <a16:colId xmlns:a16="http://schemas.microsoft.com/office/drawing/2014/main" val="1749952403"/>
                    </a:ext>
                  </a:extLst>
                </a:gridCol>
                <a:gridCol w="2357733">
                  <a:extLst>
                    <a:ext uri="{9D8B030D-6E8A-4147-A177-3AD203B41FA5}">
                      <a16:colId xmlns:a16="http://schemas.microsoft.com/office/drawing/2014/main" val="1990720049"/>
                    </a:ext>
                  </a:extLst>
                </a:gridCol>
              </a:tblGrid>
              <a:tr h="62747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81932"/>
                  </a:ext>
                </a:extLst>
              </a:tr>
              <a:tr h="8611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10AM – 5PM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10AM – 4PM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10AM – 5PM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10AM – 4PM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By Virtual* Appointment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889259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5663D306-4310-4077-7914-168F5D46B4A5}"/>
              </a:ext>
            </a:extLst>
          </p:cNvPr>
          <p:cNvGrpSpPr/>
          <p:nvPr/>
        </p:nvGrpSpPr>
        <p:grpSpPr>
          <a:xfrm>
            <a:off x="479049" y="9404105"/>
            <a:ext cx="17329902" cy="882895"/>
            <a:chOff x="680377" y="9404105"/>
            <a:chExt cx="17329902" cy="88289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877ABCC-57A9-897F-2D07-0655E2926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6549" t="17186" r="6513" b="21758"/>
            <a:stretch/>
          </p:blipFill>
          <p:spPr>
            <a:xfrm>
              <a:off x="13196751" y="9404105"/>
              <a:ext cx="2761321" cy="882895"/>
            </a:xfrm>
            <a:prstGeom prst="rect">
              <a:avLst/>
            </a:prstGeom>
          </p:spPr>
        </p:pic>
        <p:sp>
          <p:nvSpPr>
            <p:cNvPr id="22" name="TextBox 53">
              <a:extLst>
                <a:ext uri="{FF2B5EF4-FFF2-40B4-BE49-F238E27FC236}">
                  <a16:creationId xmlns:a16="http://schemas.microsoft.com/office/drawing/2014/main" id="{6F6392A3-1ED0-3A96-EEE1-03ABA8DA1068}"/>
                </a:ext>
              </a:extLst>
            </p:cNvPr>
            <p:cNvSpPr txBox="1"/>
            <p:nvPr/>
          </p:nvSpPr>
          <p:spPr>
            <a:xfrm>
              <a:off x="680377" y="9709753"/>
              <a:ext cx="12502224" cy="4629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188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For updates on tutoring, workshops, and events, visit our website </a:t>
              </a: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  <a:hlinkClick r:id="rId11"/>
                </a:rPr>
                <a:t>https://stemcollab.wvu.edu/</a:t>
              </a: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and</a:t>
              </a:r>
            </a:p>
          </p:txBody>
        </p:sp>
        <p:sp>
          <p:nvSpPr>
            <p:cNvPr id="23" name="TextBox 53">
              <a:extLst>
                <a:ext uri="{FF2B5EF4-FFF2-40B4-BE49-F238E27FC236}">
                  <a16:creationId xmlns:a16="http://schemas.microsoft.com/office/drawing/2014/main" id="{ED0CD768-47DE-BFB9-7028-3A1653BF5CE6}"/>
                </a:ext>
              </a:extLst>
            </p:cNvPr>
            <p:cNvSpPr txBox="1"/>
            <p:nvPr/>
          </p:nvSpPr>
          <p:spPr>
            <a:xfrm>
              <a:off x="15925800" y="9709753"/>
              <a:ext cx="2084479" cy="4629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188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@wvu_stem_lc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C19B46B-4B96-684D-A2D8-351667CD44F6}"/>
              </a:ext>
            </a:extLst>
          </p:cNvPr>
          <p:cNvSpPr txBox="1"/>
          <p:nvPr/>
        </p:nvSpPr>
        <p:spPr>
          <a:xfrm>
            <a:off x="4981582" y="6723232"/>
            <a:ext cx="709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*Virtual Appointments are made through Navigate and are held on Zoom.</a:t>
            </a:r>
          </a:p>
        </p:txBody>
      </p:sp>
    </p:spTree>
    <p:extLst>
      <p:ext uri="{BB962C8B-B14F-4D97-AF65-F5344CB8AC3E}">
        <p14:creationId xmlns:p14="http://schemas.microsoft.com/office/powerpoint/2010/main" val="230715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FE14D-0D8B-7C13-694A-487F7FB73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43">
            <a:extLst>
              <a:ext uri="{FF2B5EF4-FFF2-40B4-BE49-F238E27FC236}">
                <a16:creationId xmlns:a16="http://schemas.microsoft.com/office/drawing/2014/main" id="{0D4D6B9C-E225-EA79-9184-26A2B8CEF132}"/>
              </a:ext>
            </a:extLst>
          </p:cNvPr>
          <p:cNvSpPr/>
          <p:nvPr/>
        </p:nvSpPr>
        <p:spPr>
          <a:xfrm>
            <a:off x="685800" y="3840053"/>
            <a:ext cx="11867159" cy="3616650"/>
          </a:xfrm>
          <a:custGeom>
            <a:avLst/>
            <a:gdLst/>
            <a:ahLst/>
            <a:cxnLst/>
            <a:rect l="l" t="t" r="r" b="b"/>
            <a:pathLst>
              <a:path w="1245206" h="1262321">
                <a:moveTo>
                  <a:pt x="0" y="0"/>
                </a:moveTo>
                <a:lnTo>
                  <a:pt x="1245206" y="0"/>
                </a:lnTo>
                <a:lnTo>
                  <a:pt x="1245206" y="1262321"/>
                </a:lnTo>
                <a:lnTo>
                  <a:pt x="0" y="1262321"/>
                </a:lnTo>
                <a:close/>
              </a:path>
            </a:pathLst>
          </a:custGeom>
          <a:solidFill>
            <a:srgbClr val="F5C63B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DB68148B-2B01-51AA-FC4C-A742528D22F0}"/>
              </a:ext>
            </a:extLst>
          </p:cNvPr>
          <p:cNvSpPr/>
          <p:nvPr/>
        </p:nvSpPr>
        <p:spPr>
          <a:xfrm>
            <a:off x="680376" y="43657"/>
            <a:ext cx="1834219" cy="1563290"/>
          </a:xfrm>
          <a:custGeom>
            <a:avLst/>
            <a:gdLst/>
            <a:ahLst/>
            <a:cxnLst/>
            <a:rect l="l" t="t" r="r" b="b"/>
            <a:pathLst>
              <a:path w="1834219" h="1563290">
                <a:moveTo>
                  <a:pt x="0" y="0"/>
                </a:moveTo>
                <a:lnTo>
                  <a:pt x="1834219" y="0"/>
                </a:lnTo>
                <a:lnTo>
                  <a:pt x="1834219" y="1563290"/>
                </a:lnTo>
                <a:lnTo>
                  <a:pt x="0" y="15632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B74DA44F-E9CA-505E-4347-A60189E39738}"/>
              </a:ext>
            </a:extLst>
          </p:cNvPr>
          <p:cNvGrpSpPr/>
          <p:nvPr/>
        </p:nvGrpSpPr>
        <p:grpSpPr>
          <a:xfrm>
            <a:off x="0" y="1642873"/>
            <a:ext cx="18288000" cy="277844"/>
            <a:chOff x="0" y="0"/>
            <a:chExt cx="3679398" cy="559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770F0152-6F0D-3A59-10F4-25073B0B139A}"/>
                </a:ext>
              </a:extLst>
            </p:cNvPr>
            <p:cNvSpPr/>
            <p:nvPr/>
          </p:nvSpPr>
          <p:spPr>
            <a:xfrm>
              <a:off x="0" y="0"/>
              <a:ext cx="3679398" cy="55900"/>
            </a:xfrm>
            <a:custGeom>
              <a:avLst/>
              <a:gdLst/>
              <a:ahLst/>
              <a:cxnLst/>
              <a:rect l="l" t="t" r="r" b="b"/>
              <a:pathLst>
                <a:path w="3679398" h="55900">
                  <a:moveTo>
                    <a:pt x="0" y="0"/>
                  </a:moveTo>
                  <a:lnTo>
                    <a:pt x="3679398" y="0"/>
                  </a:lnTo>
                  <a:lnTo>
                    <a:pt x="3679398" y="55900"/>
                  </a:lnTo>
                  <a:lnTo>
                    <a:pt x="0" y="55900"/>
                  </a:lnTo>
                  <a:close/>
                </a:path>
              </a:pathLst>
            </a:custGeom>
            <a:solidFill>
              <a:srgbClr val="3E72A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7EBC5932-03C9-1A6F-FA71-F1A04D2DA64C}"/>
                </a:ext>
              </a:extLst>
            </p:cNvPr>
            <p:cNvSpPr txBox="1"/>
            <p:nvPr/>
          </p:nvSpPr>
          <p:spPr>
            <a:xfrm>
              <a:off x="0" y="-19050"/>
              <a:ext cx="3679398" cy="74950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656D4E6-B5A3-52B2-B9F4-BD8C935E37B6}"/>
              </a:ext>
            </a:extLst>
          </p:cNvPr>
          <p:cNvGrpSpPr/>
          <p:nvPr/>
        </p:nvGrpSpPr>
        <p:grpSpPr>
          <a:xfrm>
            <a:off x="0" y="1911981"/>
            <a:ext cx="18288000" cy="288835"/>
            <a:chOff x="0" y="0"/>
            <a:chExt cx="3679398" cy="58111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F6B91EF-34A6-D3D9-DEC1-6251EE957A03}"/>
                </a:ext>
              </a:extLst>
            </p:cNvPr>
            <p:cNvSpPr/>
            <p:nvPr/>
          </p:nvSpPr>
          <p:spPr>
            <a:xfrm>
              <a:off x="0" y="0"/>
              <a:ext cx="3679398" cy="58111"/>
            </a:xfrm>
            <a:custGeom>
              <a:avLst/>
              <a:gdLst/>
              <a:ahLst/>
              <a:cxnLst/>
              <a:rect l="l" t="t" r="r" b="b"/>
              <a:pathLst>
                <a:path w="3679398" h="58111">
                  <a:moveTo>
                    <a:pt x="0" y="0"/>
                  </a:moveTo>
                  <a:lnTo>
                    <a:pt x="3679398" y="0"/>
                  </a:lnTo>
                  <a:lnTo>
                    <a:pt x="3679398" y="58111"/>
                  </a:lnTo>
                  <a:lnTo>
                    <a:pt x="0" y="58111"/>
                  </a:lnTo>
                  <a:close/>
                </a:path>
              </a:pathLst>
            </a:custGeom>
            <a:solidFill>
              <a:srgbClr val="F5C63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AFC9B21E-3F6C-F302-98B0-51571204F4FA}"/>
                </a:ext>
              </a:extLst>
            </p:cNvPr>
            <p:cNvSpPr txBox="1"/>
            <p:nvPr/>
          </p:nvSpPr>
          <p:spPr>
            <a:xfrm>
              <a:off x="0" y="-19050"/>
              <a:ext cx="3679398" cy="77161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B59800A4-04EA-CC1C-40E7-0E16519FC180}"/>
              </a:ext>
            </a:extLst>
          </p:cNvPr>
          <p:cNvGrpSpPr/>
          <p:nvPr/>
        </p:nvGrpSpPr>
        <p:grpSpPr>
          <a:xfrm>
            <a:off x="0" y="2103157"/>
            <a:ext cx="18288000" cy="144743"/>
            <a:chOff x="0" y="0"/>
            <a:chExt cx="3679398" cy="29121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0B10F350-F8DB-D920-7545-AB009292D4B4}"/>
                </a:ext>
              </a:extLst>
            </p:cNvPr>
            <p:cNvSpPr/>
            <p:nvPr/>
          </p:nvSpPr>
          <p:spPr>
            <a:xfrm>
              <a:off x="0" y="0"/>
              <a:ext cx="3679398" cy="29121"/>
            </a:xfrm>
            <a:custGeom>
              <a:avLst/>
              <a:gdLst/>
              <a:ahLst/>
              <a:cxnLst/>
              <a:rect l="l" t="t" r="r" b="b"/>
              <a:pathLst>
                <a:path w="3679398" h="29121">
                  <a:moveTo>
                    <a:pt x="0" y="0"/>
                  </a:moveTo>
                  <a:lnTo>
                    <a:pt x="3679398" y="0"/>
                  </a:lnTo>
                  <a:lnTo>
                    <a:pt x="3679398" y="29121"/>
                  </a:lnTo>
                  <a:lnTo>
                    <a:pt x="0" y="29121"/>
                  </a:lnTo>
                  <a:close/>
                </a:path>
              </a:pathLst>
            </a:custGeom>
            <a:solidFill>
              <a:srgbClr val="F48F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0EDA79C7-D078-5C43-8C6E-134BB0F714BB}"/>
                </a:ext>
              </a:extLst>
            </p:cNvPr>
            <p:cNvSpPr txBox="1"/>
            <p:nvPr/>
          </p:nvSpPr>
          <p:spPr>
            <a:xfrm>
              <a:off x="0" y="-19050"/>
              <a:ext cx="3679398" cy="48171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6" name="TextBox 56">
            <a:extLst>
              <a:ext uri="{FF2B5EF4-FFF2-40B4-BE49-F238E27FC236}">
                <a16:creationId xmlns:a16="http://schemas.microsoft.com/office/drawing/2014/main" id="{B971BB68-4B2E-B0BA-BF12-40CD8BE96E2F}"/>
              </a:ext>
            </a:extLst>
          </p:cNvPr>
          <p:cNvSpPr txBox="1"/>
          <p:nvPr/>
        </p:nvSpPr>
        <p:spPr>
          <a:xfrm>
            <a:off x="2825657" y="438657"/>
            <a:ext cx="11779935" cy="935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5"/>
              </a:lnSpc>
            </a:pPr>
            <a:r>
              <a:rPr lang="en-US" sz="7245" dirty="0">
                <a:solidFill>
                  <a:srgbClr val="2064A1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STEM Learning Center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7329B4-CA4C-94B7-D581-F7BE8150B2A2}"/>
              </a:ext>
            </a:extLst>
          </p:cNvPr>
          <p:cNvGrpSpPr/>
          <p:nvPr/>
        </p:nvGrpSpPr>
        <p:grpSpPr>
          <a:xfrm>
            <a:off x="12877800" y="4252725"/>
            <a:ext cx="5249429" cy="4859987"/>
            <a:chOff x="200942" y="4167692"/>
            <a:chExt cx="5249429" cy="4859987"/>
          </a:xfrm>
        </p:grpSpPr>
        <p:grpSp>
          <p:nvGrpSpPr>
            <p:cNvPr id="62" name="Group 3">
              <a:extLst>
                <a:ext uri="{FF2B5EF4-FFF2-40B4-BE49-F238E27FC236}">
                  <a16:creationId xmlns:a16="http://schemas.microsoft.com/office/drawing/2014/main" id="{6C91EF5C-3E1C-FCF6-10E1-916327DEB15C}"/>
                </a:ext>
              </a:extLst>
            </p:cNvPr>
            <p:cNvGrpSpPr/>
            <p:nvPr/>
          </p:nvGrpSpPr>
          <p:grpSpPr>
            <a:xfrm>
              <a:off x="200942" y="4167692"/>
              <a:ext cx="5249429" cy="3667083"/>
              <a:chOff x="89399" y="9525"/>
              <a:chExt cx="6999238" cy="4889443"/>
            </a:xfrm>
          </p:grpSpPr>
          <p:sp>
            <p:nvSpPr>
              <p:cNvPr id="63" name="Freeform 4">
                <a:extLst>
                  <a:ext uri="{FF2B5EF4-FFF2-40B4-BE49-F238E27FC236}">
                    <a16:creationId xmlns:a16="http://schemas.microsoft.com/office/drawing/2014/main" id="{D35240C5-4FF5-5A05-4B03-8281FDE0FC0D}"/>
                  </a:ext>
                </a:extLst>
              </p:cNvPr>
              <p:cNvSpPr/>
              <p:nvPr/>
            </p:nvSpPr>
            <p:spPr>
              <a:xfrm>
                <a:off x="364667" y="1581435"/>
                <a:ext cx="6219309" cy="3317533"/>
              </a:xfrm>
              <a:custGeom>
                <a:avLst/>
                <a:gdLst/>
                <a:ahLst/>
                <a:cxnLst/>
                <a:rect l="l" t="t" r="r" b="b"/>
                <a:pathLst>
                  <a:path w="6219309" h="3317531">
                    <a:moveTo>
                      <a:pt x="0" y="0"/>
                    </a:moveTo>
                    <a:lnTo>
                      <a:pt x="6219309" y="0"/>
                    </a:lnTo>
                    <a:lnTo>
                      <a:pt x="6219309" y="3317530"/>
                    </a:lnTo>
                    <a:lnTo>
                      <a:pt x="0" y="331753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5">
                <a:extLst>
                  <a:ext uri="{FF2B5EF4-FFF2-40B4-BE49-F238E27FC236}">
                    <a16:creationId xmlns:a16="http://schemas.microsoft.com/office/drawing/2014/main" id="{C81ACB58-EF07-7AE3-C233-304C573D42D9}"/>
                  </a:ext>
                </a:extLst>
              </p:cNvPr>
              <p:cNvSpPr/>
              <p:nvPr/>
            </p:nvSpPr>
            <p:spPr>
              <a:xfrm rot="353631">
                <a:off x="2378352" y="1689584"/>
                <a:ext cx="1836086" cy="2035983"/>
              </a:xfrm>
              <a:custGeom>
                <a:avLst/>
                <a:gdLst/>
                <a:ahLst/>
                <a:cxnLst/>
                <a:rect l="l" t="t" r="r" b="b"/>
                <a:pathLst>
                  <a:path w="1836086" h="2035983">
                    <a:moveTo>
                      <a:pt x="0" y="0"/>
                    </a:moveTo>
                    <a:lnTo>
                      <a:pt x="1836087" y="0"/>
                    </a:lnTo>
                    <a:lnTo>
                      <a:pt x="1836087" y="2035983"/>
                    </a:lnTo>
                    <a:lnTo>
                      <a:pt x="0" y="203598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6">
                <a:extLst>
                  <a:ext uri="{FF2B5EF4-FFF2-40B4-BE49-F238E27FC236}">
                    <a16:creationId xmlns:a16="http://schemas.microsoft.com/office/drawing/2014/main" id="{7EBAD8A9-6EF0-2848-5679-9CD5E313AA87}"/>
                  </a:ext>
                </a:extLst>
              </p:cNvPr>
              <p:cNvSpPr/>
              <p:nvPr/>
            </p:nvSpPr>
            <p:spPr>
              <a:xfrm rot="353631">
                <a:off x="2432551" y="1795770"/>
                <a:ext cx="1727691" cy="1915785"/>
              </a:xfrm>
              <a:custGeom>
                <a:avLst/>
                <a:gdLst/>
                <a:ahLst/>
                <a:cxnLst/>
                <a:rect l="l" t="t" r="r" b="b"/>
                <a:pathLst>
                  <a:path w="1727690" h="1915785">
                    <a:moveTo>
                      <a:pt x="0" y="0"/>
                    </a:moveTo>
                    <a:lnTo>
                      <a:pt x="1727689" y="0"/>
                    </a:lnTo>
                    <a:lnTo>
                      <a:pt x="1727689" y="1915785"/>
                    </a:lnTo>
                    <a:lnTo>
                      <a:pt x="0" y="191578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7">
                <a:extLst>
                  <a:ext uri="{FF2B5EF4-FFF2-40B4-BE49-F238E27FC236}">
                    <a16:creationId xmlns:a16="http://schemas.microsoft.com/office/drawing/2014/main" id="{C1595561-0C1E-C6D1-0387-BB86FB53C549}"/>
                  </a:ext>
                </a:extLst>
              </p:cNvPr>
              <p:cNvSpPr/>
              <p:nvPr/>
            </p:nvSpPr>
            <p:spPr>
              <a:xfrm>
                <a:off x="89399" y="206898"/>
                <a:ext cx="780144" cy="968576"/>
              </a:xfrm>
              <a:custGeom>
                <a:avLst/>
                <a:gdLst/>
                <a:ahLst/>
                <a:cxnLst/>
                <a:rect l="l" t="t" r="r" b="b"/>
                <a:pathLst>
                  <a:path w="780144" h="968576">
                    <a:moveTo>
                      <a:pt x="0" y="0"/>
                    </a:moveTo>
                    <a:lnTo>
                      <a:pt x="780144" y="0"/>
                    </a:lnTo>
                    <a:lnTo>
                      <a:pt x="780144" y="968576"/>
                    </a:lnTo>
                    <a:lnTo>
                      <a:pt x="0" y="968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TextBox 8">
                <a:extLst>
                  <a:ext uri="{FF2B5EF4-FFF2-40B4-BE49-F238E27FC236}">
                    <a16:creationId xmlns:a16="http://schemas.microsoft.com/office/drawing/2014/main" id="{32760E9A-EC5F-ACF6-7DD8-15090746E739}"/>
                  </a:ext>
                </a:extLst>
              </p:cNvPr>
              <p:cNvSpPr txBox="1"/>
              <p:nvPr/>
            </p:nvSpPr>
            <p:spPr>
              <a:xfrm>
                <a:off x="1090773" y="9525"/>
                <a:ext cx="5997864" cy="13728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3380"/>
                  </a:lnSpc>
                </a:pPr>
                <a:r>
                  <a:rPr lang="en-US" sz="2817" b="1" dirty="0">
                    <a:solidFill>
                      <a:srgbClr val="000000"/>
                    </a:solidFill>
                    <a:latin typeface="Quicksand Bold"/>
                    <a:ea typeface="Quicksand Bold"/>
                    <a:cs typeface="Quicksand Bold"/>
                    <a:sym typeface="Quicksand Bold"/>
                  </a:rPr>
                  <a:t>CRL Building Room 152</a:t>
                </a:r>
              </a:p>
              <a:p>
                <a:pPr algn="l">
                  <a:lnSpc>
                    <a:spcPts val="2458"/>
                  </a:lnSpc>
                </a:pPr>
                <a:r>
                  <a:rPr lang="en-US" sz="2048" b="1" dirty="0">
                    <a:solidFill>
                      <a:srgbClr val="000000"/>
                    </a:solidFill>
                    <a:latin typeface="Quicksand Bold"/>
                    <a:ea typeface="Quicksand Bold"/>
                    <a:cs typeface="Quicksand Bold"/>
                    <a:sym typeface="Quicksand Bold"/>
                  </a:rPr>
                  <a:t>*Behind Clark Hall and across from the Mountainlair Parking Garage.</a:t>
                </a:r>
              </a:p>
            </p:txBody>
          </p:sp>
        </p:grpSp>
        <p:grpSp>
          <p:nvGrpSpPr>
            <p:cNvPr id="75" name="Group 25">
              <a:extLst>
                <a:ext uri="{FF2B5EF4-FFF2-40B4-BE49-F238E27FC236}">
                  <a16:creationId xmlns:a16="http://schemas.microsoft.com/office/drawing/2014/main" id="{7D0652C1-513E-9E8C-4415-718E618B55B7}"/>
                </a:ext>
              </a:extLst>
            </p:cNvPr>
            <p:cNvGrpSpPr/>
            <p:nvPr/>
          </p:nvGrpSpPr>
          <p:grpSpPr>
            <a:xfrm>
              <a:off x="417055" y="7928551"/>
              <a:ext cx="4606385" cy="1099128"/>
              <a:chOff x="0" y="0"/>
              <a:chExt cx="6141847" cy="1465504"/>
            </a:xfrm>
          </p:grpSpPr>
          <p:grpSp>
            <p:nvGrpSpPr>
              <p:cNvPr id="76" name="Group 26">
                <a:extLst>
                  <a:ext uri="{FF2B5EF4-FFF2-40B4-BE49-F238E27FC236}">
                    <a16:creationId xmlns:a16="http://schemas.microsoft.com/office/drawing/2014/main" id="{A170689D-65DF-4D8D-9508-DF63C19C901F}"/>
                  </a:ext>
                </a:extLst>
              </p:cNvPr>
              <p:cNvGrpSpPr/>
              <p:nvPr/>
            </p:nvGrpSpPr>
            <p:grpSpPr>
              <a:xfrm>
                <a:off x="0" y="0"/>
                <a:ext cx="6141847" cy="1465504"/>
                <a:chOff x="0" y="0"/>
                <a:chExt cx="3086171" cy="736390"/>
              </a:xfrm>
            </p:grpSpPr>
            <p:sp>
              <p:nvSpPr>
                <p:cNvPr id="81" name="Freeform 27">
                  <a:extLst>
                    <a:ext uri="{FF2B5EF4-FFF2-40B4-BE49-F238E27FC236}">
                      <a16:creationId xmlns:a16="http://schemas.microsoft.com/office/drawing/2014/main" id="{62152801-2644-C76C-5550-E20414BF9BE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086172" cy="736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172" h="736390">
                      <a:moveTo>
                        <a:pt x="0" y="0"/>
                      </a:moveTo>
                      <a:lnTo>
                        <a:pt x="3086172" y="0"/>
                      </a:lnTo>
                      <a:lnTo>
                        <a:pt x="3086172" y="736390"/>
                      </a:lnTo>
                      <a:lnTo>
                        <a:pt x="0" y="736390"/>
                      </a:lnTo>
                      <a:close/>
                    </a:path>
                  </a:pathLst>
                </a:custGeom>
                <a:solidFill>
                  <a:srgbClr val="9D999C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TextBox 28">
                  <a:extLst>
                    <a:ext uri="{FF2B5EF4-FFF2-40B4-BE49-F238E27FC236}">
                      <a16:creationId xmlns:a16="http://schemas.microsoft.com/office/drawing/2014/main" id="{E6B9BDDF-6773-814E-13BA-24C645E53388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3086171" cy="755440"/>
                </a:xfrm>
                <a:prstGeom prst="rect">
                  <a:avLst/>
                </a:prstGeom>
              </p:spPr>
              <p:txBody>
                <a:bodyPr lIns="26431" tIns="26431" rIns="26431" bIns="26431" rtlCol="0" anchor="ctr"/>
                <a:lstStyle/>
                <a:p>
                  <a:pPr algn="ctr">
                    <a:lnSpc>
                      <a:spcPts val="1601"/>
                    </a:lnSpc>
                  </a:pPr>
                  <a:endParaRPr/>
                </a:p>
              </p:txBody>
            </p:sp>
          </p:grpSp>
          <p:grpSp>
            <p:nvGrpSpPr>
              <p:cNvPr id="77" name="Group 29">
                <a:extLst>
                  <a:ext uri="{FF2B5EF4-FFF2-40B4-BE49-F238E27FC236}">
                    <a16:creationId xmlns:a16="http://schemas.microsoft.com/office/drawing/2014/main" id="{04D088F1-31E0-43D0-B340-FE28C525A28E}"/>
                  </a:ext>
                </a:extLst>
              </p:cNvPr>
              <p:cNvGrpSpPr/>
              <p:nvPr/>
            </p:nvGrpSpPr>
            <p:grpSpPr>
              <a:xfrm>
                <a:off x="137117" y="203200"/>
                <a:ext cx="5853571" cy="1064079"/>
                <a:chOff x="0" y="0"/>
                <a:chExt cx="2941318" cy="534681"/>
              </a:xfrm>
            </p:grpSpPr>
            <p:sp>
              <p:nvSpPr>
                <p:cNvPr id="79" name="Freeform 30">
                  <a:extLst>
                    <a:ext uri="{FF2B5EF4-FFF2-40B4-BE49-F238E27FC236}">
                      <a16:creationId xmlns:a16="http://schemas.microsoft.com/office/drawing/2014/main" id="{D46D5C5C-9B6C-BC34-9219-41777E2A139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941318" cy="534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1318" h="534681">
                      <a:moveTo>
                        <a:pt x="67012" y="0"/>
                      </a:moveTo>
                      <a:lnTo>
                        <a:pt x="2874306" y="0"/>
                      </a:lnTo>
                      <a:cubicBezTo>
                        <a:pt x="2911316" y="0"/>
                        <a:pt x="2941318" y="30002"/>
                        <a:pt x="2941318" y="67012"/>
                      </a:cubicBezTo>
                      <a:lnTo>
                        <a:pt x="2941318" y="467670"/>
                      </a:lnTo>
                      <a:cubicBezTo>
                        <a:pt x="2941318" y="504679"/>
                        <a:pt x="2911316" y="534681"/>
                        <a:pt x="2874306" y="534681"/>
                      </a:cubicBezTo>
                      <a:lnTo>
                        <a:pt x="67012" y="534681"/>
                      </a:lnTo>
                      <a:cubicBezTo>
                        <a:pt x="30002" y="534681"/>
                        <a:pt x="0" y="504679"/>
                        <a:pt x="0" y="467670"/>
                      </a:cubicBezTo>
                      <a:lnTo>
                        <a:pt x="0" y="67012"/>
                      </a:lnTo>
                      <a:cubicBezTo>
                        <a:pt x="0" y="30002"/>
                        <a:pt x="30002" y="0"/>
                        <a:pt x="67012" y="0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TextBox 31">
                  <a:extLst>
                    <a:ext uri="{FF2B5EF4-FFF2-40B4-BE49-F238E27FC236}">
                      <a16:creationId xmlns:a16="http://schemas.microsoft.com/office/drawing/2014/main" id="{B7142868-68FB-06C4-0831-66C848FA6803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2941318" cy="553731"/>
                </a:xfrm>
                <a:prstGeom prst="rect">
                  <a:avLst/>
                </a:prstGeom>
              </p:spPr>
              <p:txBody>
                <a:bodyPr lIns="26431" tIns="26431" rIns="26431" bIns="26431" rtlCol="0" anchor="ctr"/>
                <a:lstStyle/>
                <a:p>
                  <a:pPr algn="ctr">
                    <a:lnSpc>
                      <a:spcPts val="1601"/>
                    </a:lnSpc>
                  </a:pPr>
                  <a:endParaRPr/>
                </a:p>
              </p:txBody>
            </p:sp>
          </p:grpSp>
          <p:sp>
            <p:nvSpPr>
              <p:cNvPr id="78" name="TextBox 32">
                <a:extLst>
                  <a:ext uri="{FF2B5EF4-FFF2-40B4-BE49-F238E27FC236}">
                    <a16:creationId xmlns:a16="http://schemas.microsoft.com/office/drawing/2014/main" id="{25664BF5-A83A-CEDD-AC7F-2E9C33788E68}"/>
                  </a:ext>
                </a:extLst>
              </p:cNvPr>
              <p:cNvSpPr txBox="1"/>
              <p:nvPr/>
            </p:nvSpPr>
            <p:spPr>
              <a:xfrm>
                <a:off x="547801" y="300886"/>
                <a:ext cx="5131144" cy="8591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552"/>
                  </a:lnSpc>
                </a:pPr>
                <a:r>
                  <a:rPr lang="en-US" sz="2058" b="1">
                    <a:solidFill>
                      <a:srgbClr val="0E1413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Simply drop-in for assistance during the times listed here.</a:t>
                </a:r>
              </a:p>
            </p:txBody>
          </p:sp>
        </p:grp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4DD4CC8-7238-86F2-3F30-C355FFF67DEB}"/>
              </a:ext>
            </a:extLst>
          </p:cNvPr>
          <p:cNvSpPr/>
          <p:nvPr/>
        </p:nvSpPr>
        <p:spPr>
          <a:xfrm>
            <a:off x="827737" y="3960457"/>
            <a:ext cx="11638086" cy="32622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TextBox 44">
            <a:extLst>
              <a:ext uri="{FF2B5EF4-FFF2-40B4-BE49-F238E27FC236}">
                <a16:creationId xmlns:a16="http://schemas.microsoft.com/office/drawing/2014/main" id="{6667FD9D-16FC-F36B-1FB8-E90737F81997}"/>
              </a:ext>
            </a:extLst>
          </p:cNvPr>
          <p:cNvSpPr txBox="1"/>
          <p:nvPr/>
        </p:nvSpPr>
        <p:spPr>
          <a:xfrm>
            <a:off x="685800" y="3785473"/>
            <a:ext cx="11867159" cy="3671230"/>
          </a:xfrm>
          <a:prstGeom prst="rect">
            <a:avLst/>
          </a:prstGeom>
        </p:spPr>
        <p:txBody>
          <a:bodyPr lIns="75798" tIns="75798" rIns="75798" bIns="75798" rtlCol="0" anchor="ctr"/>
          <a:lstStyle/>
          <a:p>
            <a:pPr algn="ctr">
              <a:lnSpc>
                <a:spcPts val="1601"/>
              </a:lnSpc>
            </a:pPr>
            <a:endParaRPr/>
          </a:p>
        </p:txBody>
      </p:sp>
      <p:sp>
        <p:nvSpPr>
          <p:cNvPr id="87" name="TextBox 49">
            <a:extLst>
              <a:ext uri="{FF2B5EF4-FFF2-40B4-BE49-F238E27FC236}">
                <a16:creationId xmlns:a16="http://schemas.microsoft.com/office/drawing/2014/main" id="{BB5EEBCB-AA6D-5936-9E53-573E12E1EE2D}"/>
              </a:ext>
            </a:extLst>
          </p:cNvPr>
          <p:cNvSpPr txBox="1"/>
          <p:nvPr/>
        </p:nvSpPr>
        <p:spPr>
          <a:xfrm>
            <a:off x="1667680" y="4081540"/>
            <a:ext cx="9903399" cy="432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7"/>
              </a:lnSpc>
            </a:pPr>
            <a:r>
              <a:rPr lang="en-US" sz="2909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STAT 111 Tutoring:</a:t>
            </a:r>
          </a:p>
        </p:txBody>
      </p:sp>
      <p:sp>
        <p:nvSpPr>
          <p:cNvPr id="104" name="TextBox 53">
            <a:extLst>
              <a:ext uri="{FF2B5EF4-FFF2-40B4-BE49-F238E27FC236}">
                <a16:creationId xmlns:a16="http://schemas.microsoft.com/office/drawing/2014/main" id="{ED0441FE-0AFA-3501-D3D9-A8D672041788}"/>
              </a:ext>
            </a:extLst>
          </p:cNvPr>
          <p:cNvSpPr txBox="1"/>
          <p:nvPr/>
        </p:nvSpPr>
        <p:spPr>
          <a:xfrm>
            <a:off x="134045" y="2407630"/>
            <a:ext cx="17109466" cy="1030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188"/>
              </a:lnSpc>
              <a:spcBef>
                <a:spcPct val="0"/>
              </a:spcBef>
            </a:pP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We support WVU students of </a:t>
            </a:r>
            <a:r>
              <a:rPr lang="en-US" sz="2992" b="1" u="sng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all</a:t>
            </a: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majors in their STEM educational journey with </a:t>
            </a:r>
            <a:r>
              <a:rPr lang="en-US" sz="2992" b="1" i="1" dirty="0">
                <a:solidFill>
                  <a:srgbClr val="FF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FREE</a:t>
            </a: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tutoring services for introductory STEM courses, academic workshops, and fun events.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F2CE6E-72E6-2BDE-0B7B-37FEC712D28A}"/>
              </a:ext>
            </a:extLst>
          </p:cNvPr>
          <p:cNvGrpSpPr/>
          <p:nvPr/>
        </p:nvGrpSpPr>
        <p:grpSpPr>
          <a:xfrm>
            <a:off x="1109115" y="7648931"/>
            <a:ext cx="11020527" cy="1774419"/>
            <a:chOff x="5596790" y="8183843"/>
            <a:chExt cx="11020527" cy="1774419"/>
          </a:xfrm>
        </p:grpSpPr>
        <p:grpSp>
          <p:nvGrpSpPr>
            <p:cNvPr id="68" name="Group 18">
              <a:extLst>
                <a:ext uri="{FF2B5EF4-FFF2-40B4-BE49-F238E27FC236}">
                  <a16:creationId xmlns:a16="http://schemas.microsoft.com/office/drawing/2014/main" id="{6E7650C6-8E60-AEF5-CDF1-B44F0ABAD3E9}"/>
                </a:ext>
              </a:extLst>
            </p:cNvPr>
            <p:cNvGrpSpPr/>
            <p:nvPr/>
          </p:nvGrpSpPr>
          <p:grpSpPr>
            <a:xfrm>
              <a:off x="5596790" y="8183843"/>
              <a:ext cx="11020527" cy="1774419"/>
              <a:chOff x="0" y="0"/>
              <a:chExt cx="1208528" cy="1122123"/>
            </a:xfrm>
          </p:grpSpPr>
          <p:sp>
            <p:nvSpPr>
              <p:cNvPr id="69" name="Freeform 19">
                <a:extLst>
                  <a:ext uri="{FF2B5EF4-FFF2-40B4-BE49-F238E27FC236}">
                    <a16:creationId xmlns:a16="http://schemas.microsoft.com/office/drawing/2014/main" id="{CFC58C25-27B5-0815-45E9-C4E77788154D}"/>
                  </a:ext>
                </a:extLst>
              </p:cNvPr>
              <p:cNvSpPr/>
              <p:nvPr/>
            </p:nvSpPr>
            <p:spPr>
              <a:xfrm>
                <a:off x="0" y="0"/>
                <a:ext cx="1208528" cy="1122123"/>
              </a:xfrm>
              <a:custGeom>
                <a:avLst/>
                <a:gdLst/>
                <a:ahLst/>
                <a:cxnLst/>
                <a:rect l="l" t="t" r="r" b="b"/>
                <a:pathLst>
                  <a:path w="1208528" h="1122123">
                    <a:moveTo>
                      <a:pt x="0" y="0"/>
                    </a:moveTo>
                    <a:lnTo>
                      <a:pt x="1208528" y="0"/>
                    </a:lnTo>
                    <a:lnTo>
                      <a:pt x="1208528" y="1122123"/>
                    </a:lnTo>
                    <a:lnTo>
                      <a:pt x="0" y="1122123"/>
                    </a:lnTo>
                    <a:close/>
                  </a:path>
                </a:pathLst>
              </a:custGeom>
              <a:solidFill>
                <a:srgbClr val="3E72A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TextBox 20">
                <a:extLst>
                  <a:ext uri="{FF2B5EF4-FFF2-40B4-BE49-F238E27FC236}">
                    <a16:creationId xmlns:a16="http://schemas.microsoft.com/office/drawing/2014/main" id="{A622994A-C95E-1CE0-729B-86CC4B9C0D16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208528" cy="1141173"/>
              </a:xfrm>
              <a:prstGeom prst="rect">
                <a:avLst/>
              </a:prstGeom>
            </p:spPr>
            <p:txBody>
              <a:bodyPr lIns="75981" tIns="75981" rIns="75981" bIns="75981" rtlCol="0" anchor="ctr"/>
              <a:lstStyle/>
              <a:p>
                <a:pPr algn="ctr">
                  <a:lnSpc>
                    <a:spcPts val="1601"/>
                  </a:lnSpc>
                </a:pPr>
                <a:endParaRPr/>
              </a:p>
            </p:txBody>
          </p:sp>
        </p:grpSp>
        <p:sp>
          <p:nvSpPr>
            <p:cNvPr id="74" name="TextBox 24">
              <a:extLst>
                <a:ext uri="{FF2B5EF4-FFF2-40B4-BE49-F238E27FC236}">
                  <a16:creationId xmlns:a16="http://schemas.microsoft.com/office/drawing/2014/main" id="{B8A871B2-6390-D12B-6180-8E48FC6E3309}"/>
                </a:ext>
              </a:extLst>
            </p:cNvPr>
            <p:cNvSpPr txBox="1"/>
            <p:nvPr/>
          </p:nvSpPr>
          <p:spPr>
            <a:xfrm>
              <a:off x="6430456" y="8634402"/>
              <a:ext cx="9578030" cy="1239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2104" lvl="1" indent="-226052" algn="l">
                <a:lnSpc>
                  <a:spcPts val="2931"/>
                </a:lnSpc>
                <a:buFont typeface="Arial"/>
                <a:buChar char="•"/>
              </a:pPr>
              <a:endParaRPr lang="en-US" sz="1944" dirty="0">
                <a:solidFill>
                  <a:srgbClr val="2064A1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FA2BB35-8854-C2A0-EF12-CA503F8A1ABA}"/>
                </a:ext>
              </a:extLst>
            </p:cNvPr>
            <p:cNvSpPr/>
            <p:nvPr/>
          </p:nvSpPr>
          <p:spPr>
            <a:xfrm>
              <a:off x="5727150" y="8270382"/>
              <a:ext cx="10732050" cy="15779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51">
              <a:extLst>
                <a:ext uri="{FF2B5EF4-FFF2-40B4-BE49-F238E27FC236}">
                  <a16:creationId xmlns:a16="http://schemas.microsoft.com/office/drawing/2014/main" id="{284CB75D-3398-CE71-4E17-E5F918A904B8}"/>
                </a:ext>
              </a:extLst>
            </p:cNvPr>
            <p:cNvSpPr txBox="1"/>
            <p:nvPr/>
          </p:nvSpPr>
          <p:spPr>
            <a:xfrm>
              <a:off x="6189643" y="8343900"/>
              <a:ext cx="9818843" cy="4322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16"/>
                </a:lnSpc>
              </a:pPr>
              <a:r>
                <a:rPr lang="en-US" sz="28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We Offer </a:t>
              </a:r>
              <a:r>
                <a:rPr lang="en-US" sz="2800" b="1" i="1" u="sng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Free</a:t>
              </a:r>
              <a:r>
                <a:rPr lang="en-US" sz="28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Tutoring for:</a:t>
              </a:r>
            </a:p>
          </p:txBody>
        </p:sp>
        <p:sp>
          <p:nvSpPr>
            <p:cNvPr id="4" name="TextBox 51">
              <a:extLst>
                <a:ext uri="{FF2B5EF4-FFF2-40B4-BE49-F238E27FC236}">
                  <a16:creationId xmlns:a16="http://schemas.microsoft.com/office/drawing/2014/main" id="{57F7E593-0FCF-23FF-9B02-F92E7958A1BB}"/>
                </a:ext>
              </a:extLst>
            </p:cNvPr>
            <p:cNvSpPr txBox="1"/>
            <p:nvPr/>
          </p:nvSpPr>
          <p:spPr>
            <a:xfrm>
              <a:off x="6040314" y="8833720"/>
              <a:ext cx="5093847" cy="8817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CHEM: 110, 111, 112, 115, and 116</a:t>
              </a:r>
            </a:p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MATH: 124 and 150</a:t>
              </a:r>
              <a:endParaRPr lang="en-US" sz="20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endParaRPr>
            </a:p>
          </p:txBody>
        </p:sp>
        <p:sp>
          <p:nvSpPr>
            <p:cNvPr id="8" name="TextBox 51">
              <a:extLst>
                <a:ext uri="{FF2B5EF4-FFF2-40B4-BE49-F238E27FC236}">
                  <a16:creationId xmlns:a16="http://schemas.microsoft.com/office/drawing/2014/main" id="{DB88ED79-913C-FDFA-A153-834D29CDF127}"/>
                </a:ext>
              </a:extLst>
            </p:cNvPr>
            <p:cNvSpPr txBox="1"/>
            <p:nvPr/>
          </p:nvSpPr>
          <p:spPr>
            <a:xfrm>
              <a:off x="11328588" y="8819870"/>
              <a:ext cx="5093847" cy="8817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PHYS: 101, 102, 111, and 112</a:t>
              </a:r>
            </a:p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STAT: 111, 211, 215, and 312</a:t>
              </a:r>
              <a:endParaRPr lang="en-US" sz="20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endParaRPr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A3E737D-EEDB-D4F1-1317-1EB2B72A44B3}"/>
              </a:ext>
            </a:extLst>
          </p:cNvPr>
          <p:cNvGraphicFramePr>
            <a:graphicFrameLocks noGrp="1"/>
          </p:cNvGraphicFramePr>
          <p:nvPr/>
        </p:nvGraphicFramePr>
        <p:xfrm>
          <a:off x="1064988" y="4848027"/>
          <a:ext cx="11163584" cy="1572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012">
                  <a:extLst>
                    <a:ext uri="{9D8B030D-6E8A-4147-A177-3AD203B41FA5}">
                      <a16:colId xmlns:a16="http://schemas.microsoft.com/office/drawing/2014/main" val="288704163"/>
                    </a:ext>
                  </a:extLst>
                </a:gridCol>
                <a:gridCol w="2207988">
                  <a:extLst>
                    <a:ext uri="{9D8B030D-6E8A-4147-A177-3AD203B41FA5}">
                      <a16:colId xmlns:a16="http://schemas.microsoft.com/office/drawing/2014/main" val="1455060082"/>
                    </a:ext>
                  </a:extLst>
                </a:gridCol>
                <a:gridCol w="2135412">
                  <a:extLst>
                    <a:ext uri="{9D8B030D-6E8A-4147-A177-3AD203B41FA5}">
                      <a16:colId xmlns:a16="http://schemas.microsoft.com/office/drawing/2014/main" val="2228258114"/>
                    </a:ext>
                  </a:extLst>
                </a:gridCol>
                <a:gridCol w="2098439">
                  <a:extLst>
                    <a:ext uri="{9D8B030D-6E8A-4147-A177-3AD203B41FA5}">
                      <a16:colId xmlns:a16="http://schemas.microsoft.com/office/drawing/2014/main" val="1749952403"/>
                    </a:ext>
                  </a:extLst>
                </a:gridCol>
                <a:gridCol w="2357733">
                  <a:extLst>
                    <a:ext uri="{9D8B030D-6E8A-4147-A177-3AD203B41FA5}">
                      <a16:colId xmlns:a16="http://schemas.microsoft.com/office/drawing/2014/main" val="1990720049"/>
                    </a:ext>
                  </a:extLst>
                </a:gridCol>
              </a:tblGrid>
              <a:tr h="62747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81932"/>
                  </a:ext>
                </a:extLst>
              </a:tr>
              <a:tr h="8611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10AM – 5PM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10AM – 5PM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10AM – 5PM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10AM – 5PM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By Virtual* Appointment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889259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0261A03C-DE0A-D9A4-D625-0E75029E15E6}"/>
              </a:ext>
            </a:extLst>
          </p:cNvPr>
          <p:cNvGrpSpPr/>
          <p:nvPr/>
        </p:nvGrpSpPr>
        <p:grpSpPr>
          <a:xfrm>
            <a:off x="479049" y="9404105"/>
            <a:ext cx="17329902" cy="882895"/>
            <a:chOff x="680377" y="9404105"/>
            <a:chExt cx="17329902" cy="88289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8B3003E-7DDC-54CC-3770-5312918A0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6549" t="17186" r="6513" b="21758"/>
            <a:stretch/>
          </p:blipFill>
          <p:spPr>
            <a:xfrm>
              <a:off x="13196751" y="9404105"/>
              <a:ext cx="2761321" cy="882895"/>
            </a:xfrm>
            <a:prstGeom prst="rect">
              <a:avLst/>
            </a:prstGeom>
          </p:spPr>
        </p:pic>
        <p:sp>
          <p:nvSpPr>
            <p:cNvPr id="22" name="TextBox 53">
              <a:extLst>
                <a:ext uri="{FF2B5EF4-FFF2-40B4-BE49-F238E27FC236}">
                  <a16:creationId xmlns:a16="http://schemas.microsoft.com/office/drawing/2014/main" id="{46E78A40-18C1-FEF5-C917-0E0023CE53F7}"/>
                </a:ext>
              </a:extLst>
            </p:cNvPr>
            <p:cNvSpPr txBox="1"/>
            <p:nvPr/>
          </p:nvSpPr>
          <p:spPr>
            <a:xfrm>
              <a:off x="680377" y="9709753"/>
              <a:ext cx="12502224" cy="4629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188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For updates on tutoring, workshops, and events, visit our website </a:t>
              </a: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  <a:hlinkClick r:id="rId11"/>
                </a:rPr>
                <a:t>https://stemcollab.wvu.edu/</a:t>
              </a: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and</a:t>
              </a:r>
            </a:p>
          </p:txBody>
        </p:sp>
        <p:sp>
          <p:nvSpPr>
            <p:cNvPr id="23" name="TextBox 53">
              <a:extLst>
                <a:ext uri="{FF2B5EF4-FFF2-40B4-BE49-F238E27FC236}">
                  <a16:creationId xmlns:a16="http://schemas.microsoft.com/office/drawing/2014/main" id="{6C3D702A-5A3C-F7AF-0547-AD6682E954AF}"/>
                </a:ext>
              </a:extLst>
            </p:cNvPr>
            <p:cNvSpPr txBox="1"/>
            <p:nvPr/>
          </p:nvSpPr>
          <p:spPr>
            <a:xfrm>
              <a:off x="15925800" y="9709753"/>
              <a:ext cx="2084479" cy="4629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188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@wvu_stem_lc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B2FFD42-9F74-DB8D-FEE3-0791EC615510}"/>
              </a:ext>
            </a:extLst>
          </p:cNvPr>
          <p:cNvSpPr txBox="1"/>
          <p:nvPr/>
        </p:nvSpPr>
        <p:spPr>
          <a:xfrm>
            <a:off x="4981582" y="6723232"/>
            <a:ext cx="709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*Virtual Appointments are made through Navigate and are held on Zoom.</a:t>
            </a:r>
          </a:p>
        </p:txBody>
      </p:sp>
    </p:spTree>
    <p:extLst>
      <p:ext uri="{BB962C8B-B14F-4D97-AF65-F5344CB8AC3E}">
        <p14:creationId xmlns:p14="http://schemas.microsoft.com/office/powerpoint/2010/main" val="4290370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41AEE-84DC-3A69-9524-5A246C2BF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43">
            <a:extLst>
              <a:ext uri="{FF2B5EF4-FFF2-40B4-BE49-F238E27FC236}">
                <a16:creationId xmlns:a16="http://schemas.microsoft.com/office/drawing/2014/main" id="{4F046540-F5AD-5B3D-0D4D-1897E6A50D60}"/>
              </a:ext>
            </a:extLst>
          </p:cNvPr>
          <p:cNvSpPr/>
          <p:nvPr/>
        </p:nvSpPr>
        <p:spPr>
          <a:xfrm>
            <a:off x="685800" y="3840053"/>
            <a:ext cx="11867159" cy="3616650"/>
          </a:xfrm>
          <a:custGeom>
            <a:avLst/>
            <a:gdLst/>
            <a:ahLst/>
            <a:cxnLst/>
            <a:rect l="l" t="t" r="r" b="b"/>
            <a:pathLst>
              <a:path w="1245206" h="1262321">
                <a:moveTo>
                  <a:pt x="0" y="0"/>
                </a:moveTo>
                <a:lnTo>
                  <a:pt x="1245206" y="0"/>
                </a:lnTo>
                <a:lnTo>
                  <a:pt x="1245206" y="1262321"/>
                </a:lnTo>
                <a:lnTo>
                  <a:pt x="0" y="1262321"/>
                </a:lnTo>
                <a:close/>
              </a:path>
            </a:pathLst>
          </a:custGeom>
          <a:solidFill>
            <a:srgbClr val="F5C63B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106F761D-C285-C432-C5F3-2AA8BDA441E3}"/>
              </a:ext>
            </a:extLst>
          </p:cNvPr>
          <p:cNvSpPr/>
          <p:nvPr/>
        </p:nvSpPr>
        <p:spPr>
          <a:xfrm>
            <a:off x="680376" y="43657"/>
            <a:ext cx="1834219" cy="1563290"/>
          </a:xfrm>
          <a:custGeom>
            <a:avLst/>
            <a:gdLst/>
            <a:ahLst/>
            <a:cxnLst/>
            <a:rect l="l" t="t" r="r" b="b"/>
            <a:pathLst>
              <a:path w="1834219" h="1563290">
                <a:moveTo>
                  <a:pt x="0" y="0"/>
                </a:moveTo>
                <a:lnTo>
                  <a:pt x="1834219" y="0"/>
                </a:lnTo>
                <a:lnTo>
                  <a:pt x="1834219" y="1563290"/>
                </a:lnTo>
                <a:lnTo>
                  <a:pt x="0" y="15632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32BDF25C-1FA1-CA5A-50A8-3AB310659795}"/>
              </a:ext>
            </a:extLst>
          </p:cNvPr>
          <p:cNvGrpSpPr/>
          <p:nvPr/>
        </p:nvGrpSpPr>
        <p:grpSpPr>
          <a:xfrm>
            <a:off x="0" y="1642873"/>
            <a:ext cx="18288000" cy="277844"/>
            <a:chOff x="0" y="0"/>
            <a:chExt cx="3679398" cy="559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6C78CFC-E9AA-399B-0844-118FCF4ECF4F}"/>
                </a:ext>
              </a:extLst>
            </p:cNvPr>
            <p:cNvSpPr/>
            <p:nvPr/>
          </p:nvSpPr>
          <p:spPr>
            <a:xfrm>
              <a:off x="0" y="0"/>
              <a:ext cx="3679398" cy="55900"/>
            </a:xfrm>
            <a:custGeom>
              <a:avLst/>
              <a:gdLst/>
              <a:ahLst/>
              <a:cxnLst/>
              <a:rect l="l" t="t" r="r" b="b"/>
              <a:pathLst>
                <a:path w="3679398" h="55900">
                  <a:moveTo>
                    <a:pt x="0" y="0"/>
                  </a:moveTo>
                  <a:lnTo>
                    <a:pt x="3679398" y="0"/>
                  </a:lnTo>
                  <a:lnTo>
                    <a:pt x="3679398" y="55900"/>
                  </a:lnTo>
                  <a:lnTo>
                    <a:pt x="0" y="55900"/>
                  </a:lnTo>
                  <a:close/>
                </a:path>
              </a:pathLst>
            </a:custGeom>
            <a:solidFill>
              <a:srgbClr val="3E72A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4CC5B2F9-EDEE-4CA6-03A8-95705D640761}"/>
                </a:ext>
              </a:extLst>
            </p:cNvPr>
            <p:cNvSpPr txBox="1"/>
            <p:nvPr/>
          </p:nvSpPr>
          <p:spPr>
            <a:xfrm>
              <a:off x="0" y="-19050"/>
              <a:ext cx="3679398" cy="74950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7B8C5BC6-59F1-ECDF-0857-CA8E974B8514}"/>
              </a:ext>
            </a:extLst>
          </p:cNvPr>
          <p:cNvGrpSpPr/>
          <p:nvPr/>
        </p:nvGrpSpPr>
        <p:grpSpPr>
          <a:xfrm>
            <a:off x="0" y="1911981"/>
            <a:ext cx="18288000" cy="288835"/>
            <a:chOff x="0" y="0"/>
            <a:chExt cx="3679398" cy="58111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BBC76F1-134C-B945-CCB0-FC44A3DD3519}"/>
                </a:ext>
              </a:extLst>
            </p:cNvPr>
            <p:cNvSpPr/>
            <p:nvPr/>
          </p:nvSpPr>
          <p:spPr>
            <a:xfrm>
              <a:off x="0" y="0"/>
              <a:ext cx="3679398" cy="58111"/>
            </a:xfrm>
            <a:custGeom>
              <a:avLst/>
              <a:gdLst/>
              <a:ahLst/>
              <a:cxnLst/>
              <a:rect l="l" t="t" r="r" b="b"/>
              <a:pathLst>
                <a:path w="3679398" h="58111">
                  <a:moveTo>
                    <a:pt x="0" y="0"/>
                  </a:moveTo>
                  <a:lnTo>
                    <a:pt x="3679398" y="0"/>
                  </a:lnTo>
                  <a:lnTo>
                    <a:pt x="3679398" y="58111"/>
                  </a:lnTo>
                  <a:lnTo>
                    <a:pt x="0" y="58111"/>
                  </a:lnTo>
                  <a:close/>
                </a:path>
              </a:pathLst>
            </a:custGeom>
            <a:solidFill>
              <a:srgbClr val="F5C63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5BCC2C32-0AFB-C223-FEC0-19AAC3C8F4F5}"/>
                </a:ext>
              </a:extLst>
            </p:cNvPr>
            <p:cNvSpPr txBox="1"/>
            <p:nvPr/>
          </p:nvSpPr>
          <p:spPr>
            <a:xfrm>
              <a:off x="0" y="-19050"/>
              <a:ext cx="3679398" cy="77161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A2E5DBC3-AB62-6FDB-BD44-08D8729A0F6C}"/>
              </a:ext>
            </a:extLst>
          </p:cNvPr>
          <p:cNvGrpSpPr/>
          <p:nvPr/>
        </p:nvGrpSpPr>
        <p:grpSpPr>
          <a:xfrm>
            <a:off x="0" y="2103157"/>
            <a:ext cx="18288000" cy="144743"/>
            <a:chOff x="0" y="0"/>
            <a:chExt cx="3679398" cy="29121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D95C897-71A0-DBB4-3A5A-A0DFCDB22D45}"/>
                </a:ext>
              </a:extLst>
            </p:cNvPr>
            <p:cNvSpPr/>
            <p:nvPr/>
          </p:nvSpPr>
          <p:spPr>
            <a:xfrm>
              <a:off x="0" y="0"/>
              <a:ext cx="3679398" cy="29121"/>
            </a:xfrm>
            <a:custGeom>
              <a:avLst/>
              <a:gdLst/>
              <a:ahLst/>
              <a:cxnLst/>
              <a:rect l="l" t="t" r="r" b="b"/>
              <a:pathLst>
                <a:path w="3679398" h="29121">
                  <a:moveTo>
                    <a:pt x="0" y="0"/>
                  </a:moveTo>
                  <a:lnTo>
                    <a:pt x="3679398" y="0"/>
                  </a:lnTo>
                  <a:lnTo>
                    <a:pt x="3679398" y="29121"/>
                  </a:lnTo>
                  <a:lnTo>
                    <a:pt x="0" y="29121"/>
                  </a:lnTo>
                  <a:close/>
                </a:path>
              </a:pathLst>
            </a:custGeom>
            <a:solidFill>
              <a:srgbClr val="F48F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87225D9E-BA94-B315-C793-4C2EECD9A7A2}"/>
                </a:ext>
              </a:extLst>
            </p:cNvPr>
            <p:cNvSpPr txBox="1"/>
            <p:nvPr/>
          </p:nvSpPr>
          <p:spPr>
            <a:xfrm>
              <a:off x="0" y="-19050"/>
              <a:ext cx="3679398" cy="48171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6" name="TextBox 56">
            <a:extLst>
              <a:ext uri="{FF2B5EF4-FFF2-40B4-BE49-F238E27FC236}">
                <a16:creationId xmlns:a16="http://schemas.microsoft.com/office/drawing/2014/main" id="{8CAD7C62-BECA-4143-DAC2-1F7C2B7B35CE}"/>
              </a:ext>
            </a:extLst>
          </p:cNvPr>
          <p:cNvSpPr txBox="1"/>
          <p:nvPr/>
        </p:nvSpPr>
        <p:spPr>
          <a:xfrm>
            <a:off x="2825657" y="438657"/>
            <a:ext cx="11779935" cy="935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5"/>
              </a:lnSpc>
            </a:pPr>
            <a:r>
              <a:rPr lang="en-US" sz="7245" dirty="0">
                <a:solidFill>
                  <a:srgbClr val="2064A1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STEM Learning Center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BDB4307-9291-4D28-ABD4-91E1393F4A56}"/>
              </a:ext>
            </a:extLst>
          </p:cNvPr>
          <p:cNvGrpSpPr/>
          <p:nvPr/>
        </p:nvGrpSpPr>
        <p:grpSpPr>
          <a:xfrm>
            <a:off x="12877800" y="4252725"/>
            <a:ext cx="5249429" cy="4859987"/>
            <a:chOff x="200942" y="4167692"/>
            <a:chExt cx="5249429" cy="4859987"/>
          </a:xfrm>
        </p:grpSpPr>
        <p:grpSp>
          <p:nvGrpSpPr>
            <p:cNvPr id="62" name="Group 3">
              <a:extLst>
                <a:ext uri="{FF2B5EF4-FFF2-40B4-BE49-F238E27FC236}">
                  <a16:creationId xmlns:a16="http://schemas.microsoft.com/office/drawing/2014/main" id="{AF22AE3F-AC9F-1DDD-CAAA-617203CCED04}"/>
                </a:ext>
              </a:extLst>
            </p:cNvPr>
            <p:cNvGrpSpPr/>
            <p:nvPr/>
          </p:nvGrpSpPr>
          <p:grpSpPr>
            <a:xfrm>
              <a:off x="200942" y="4167692"/>
              <a:ext cx="5249429" cy="3667083"/>
              <a:chOff x="89399" y="9525"/>
              <a:chExt cx="6999238" cy="4889443"/>
            </a:xfrm>
          </p:grpSpPr>
          <p:sp>
            <p:nvSpPr>
              <p:cNvPr id="63" name="Freeform 4">
                <a:extLst>
                  <a:ext uri="{FF2B5EF4-FFF2-40B4-BE49-F238E27FC236}">
                    <a16:creationId xmlns:a16="http://schemas.microsoft.com/office/drawing/2014/main" id="{F5780B62-5CDC-A4E5-71B2-46928535C9B6}"/>
                  </a:ext>
                </a:extLst>
              </p:cNvPr>
              <p:cNvSpPr/>
              <p:nvPr/>
            </p:nvSpPr>
            <p:spPr>
              <a:xfrm>
                <a:off x="364667" y="1581435"/>
                <a:ext cx="6219309" cy="3317533"/>
              </a:xfrm>
              <a:custGeom>
                <a:avLst/>
                <a:gdLst/>
                <a:ahLst/>
                <a:cxnLst/>
                <a:rect l="l" t="t" r="r" b="b"/>
                <a:pathLst>
                  <a:path w="6219309" h="3317531">
                    <a:moveTo>
                      <a:pt x="0" y="0"/>
                    </a:moveTo>
                    <a:lnTo>
                      <a:pt x="6219309" y="0"/>
                    </a:lnTo>
                    <a:lnTo>
                      <a:pt x="6219309" y="3317530"/>
                    </a:lnTo>
                    <a:lnTo>
                      <a:pt x="0" y="331753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5">
                <a:extLst>
                  <a:ext uri="{FF2B5EF4-FFF2-40B4-BE49-F238E27FC236}">
                    <a16:creationId xmlns:a16="http://schemas.microsoft.com/office/drawing/2014/main" id="{ECE7C830-AD86-BE2F-C686-320012ACE85A}"/>
                  </a:ext>
                </a:extLst>
              </p:cNvPr>
              <p:cNvSpPr/>
              <p:nvPr/>
            </p:nvSpPr>
            <p:spPr>
              <a:xfrm rot="353631">
                <a:off x="2378352" y="1689584"/>
                <a:ext cx="1836086" cy="2035983"/>
              </a:xfrm>
              <a:custGeom>
                <a:avLst/>
                <a:gdLst/>
                <a:ahLst/>
                <a:cxnLst/>
                <a:rect l="l" t="t" r="r" b="b"/>
                <a:pathLst>
                  <a:path w="1836086" h="2035983">
                    <a:moveTo>
                      <a:pt x="0" y="0"/>
                    </a:moveTo>
                    <a:lnTo>
                      <a:pt x="1836087" y="0"/>
                    </a:lnTo>
                    <a:lnTo>
                      <a:pt x="1836087" y="2035983"/>
                    </a:lnTo>
                    <a:lnTo>
                      <a:pt x="0" y="203598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6">
                <a:extLst>
                  <a:ext uri="{FF2B5EF4-FFF2-40B4-BE49-F238E27FC236}">
                    <a16:creationId xmlns:a16="http://schemas.microsoft.com/office/drawing/2014/main" id="{1DA776F7-CF7B-1E2A-2404-681335A9D631}"/>
                  </a:ext>
                </a:extLst>
              </p:cNvPr>
              <p:cNvSpPr/>
              <p:nvPr/>
            </p:nvSpPr>
            <p:spPr>
              <a:xfrm rot="353631">
                <a:off x="2432551" y="1795770"/>
                <a:ext cx="1727691" cy="1915785"/>
              </a:xfrm>
              <a:custGeom>
                <a:avLst/>
                <a:gdLst/>
                <a:ahLst/>
                <a:cxnLst/>
                <a:rect l="l" t="t" r="r" b="b"/>
                <a:pathLst>
                  <a:path w="1727690" h="1915785">
                    <a:moveTo>
                      <a:pt x="0" y="0"/>
                    </a:moveTo>
                    <a:lnTo>
                      <a:pt x="1727689" y="0"/>
                    </a:lnTo>
                    <a:lnTo>
                      <a:pt x="1727689" y="1915785"/>
                    </a:lnTo>
                    <a:lnTo>
                      <a:pt x="0" y="191578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7">
                <a:extLst>
                  <a:ext uri="{FF2B5EF4-FFF2-40B4-BE49-F238E27FC236}">
                    <a16:creationId xmlns:a16="http://schemas.microsoft.com/office/drawing/2014/main" id="{2D4D0D14-1DD3-05AB-8F7B-A8CB8F394832}"/>
                  </a:ext>
                </a:extLst>
              </p:cNvPr>
              <p:cNvSpPr/>
              <p:nvPr/>
            </p:nvSpPr>
            <p:spPr>
              <a:xfrm>
                <a:off x="89399" y="206898"/>
                <a:ext cx="780144" cy="968576"/>
              </a:xfrm>
              <a:custGeom>
                <a:avLst/>
                <a:gdLst/>
                <a:ahLst/>
                <a:cxnLst/>
                <a:rect l="l" t="t" r="r" b="b"/>
                <a:pathLst>
                  <a:path w="780144" h="968576">
                    <a:moveTo>
                      <a:pt x="0" y="0"/>
                    </a:moveTo>
                    <a:lnTo>
                      <a:pt x="780144" y="0"/>
                    </a:lnTo>
                    <a:lnTo>
                      <a:pt x="780144" y="968576"/>
                    </a:lnTo>
                    <a:lnTo>
                      <a:pt x="0" y="968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TextBox 8">
                <a:extLst>
                  <a:ext uri="{FF2B5EF4-FFF2-40B4-BE49-F238E27FC236}">
                    <a16:creationId xmlns:a16="http://schemas.microsoft.com/office/drawing/2014/main" id="{8D5460F9-7827-A1B9-FF04-7D8AF6B38C14}"/>
                  </a:ext>
                </a:extLst>
              </p:cNvPr>
              <p:cNvSpPr txBox="1"/>
              <p:nvPr/>
            </p:nvSpPr>
            <p:spPr>
              <a:xfrm>
                <a:off x="1090773" y="9525"/>
                <a:ext cx="5997864" cy="13728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3380"/>
                  </a:lnSpc>
                </a:pPr>
                <a:r>
                  <a:rPr lang="en-US" sz="2817" b="1" dirty="0">
                    <a:solidFill>
                      <a:srgbClr val="000000"/>
                    </a:solidFill>
                    <a:latin typeface="Quicksand Bold"/>
                    <a:ea typeface="Quicksand Bold"/>
                    <a:cs typeface="Quicksand Bold"/>
                    <a:sym typeface="Quicksand Bold"/>
                  </a:rPr>
                  <a:t>CRL Building Room 152</a:t>
                </a:r>
              </a:p>
              <a:p>
                <a:pPr algn="l">
                  <a:lnSpc>
                    <a:spcPts val="2458"/>
                  </a:lnSpc>
                </a:pPr>
                <a:r>
                  <a:rPr lang="en-US" sz="2048" b="1" dirty="0">
                    <a:solidFill>
                      <a:srgbClr val="000000"/>
                    </a:solidFill>
                    <a:latin typeface="Quicksand Bold"/>
                    <a:ea typeface="Quicksand Bold"/>
                    <a:cs typeface="Quicksand Bold"/>
                    <a:sym typeface="Quicksand Bold"/>
                  </a:rPr>
                  <a:t>*Behind Clark Hall and across from the Mountainlair Parking Garage.</a:t>
                </a:r>
              </a:p>
            </p:txBody>
          </p:sp>
        </p:grpSp>
        <p:grpSp>
          <p:nvGrpSpPr>
            <p:cNvPr id="75" name="Group 25">
              <a:extLst>
                <a:ext uri="{FF2B5EF4-FFF2-40B4-BE49-F238E27FC236}">
                  <a16:creationId xmlns:a16="http://schemas.microsoft.com/office/drawing/2014/main" id="{4D386135-3DFE-81DC-049C-77178E0ECBD3}"/>
                </a:ext>
              </a:extLst>
            </p:cNvPr>
            <p:cNvGrpSpPr/>
            <p:nvPr/>
          </p:nvGrpSpPr>
          <p:grpSpPr>
            <a:xfrm>
              <a:off x="417055" y="7928551"/>
              <a:ext cx="4606385" cy="1099128"/>
              <a:chOff x="0" y="0"/>
              <a:chExt cx="6141847" cy="1465504"/>
            </a:xfrm>
          </p:grpSpPr>
          <p:grpSp>
            <p:nvGrpSpPr>
              <p:cNvPr id="76" name="Group 26">
                <a:extLst>
                  <a:ext uri="{FF2B5EF4-FFF2-40B4-BE49-F238E27FC236}">
                    <a16:creationId xmlns:a16="http://schemas.microsoft.com/office/drawing/2014/main" id="{5C675ED9-0A90-9E84-1E67-5AFD1F8A7F61}"/>
                  </a:ext>
                </a:extLst>
              </p:cNvPr>
              <p:cNvGrpSpPr/>
              <p:nvPr/>
            </p:nvGrpSpPr>
            <p:grpSpPr>
              <a:xfrm>
                <a:off x="0" y="0"/>
                <a:ext cx="6141847" cy="1465504"/>
                <a:chOff x="0" y="0"/>
                <a:chExt cx="3086171" cy="736390"/>
              </a:xfrm>
            </p:grpSpPr>
            <p:sp>
              <p:nvSpPr>
                <p:cNvPr id="81" name="Freeform 27">
                  <a:extLst>
                    <a:ext uri="{FF2B5EF4-FFF2-40B4-BE49-F238E27FC236}">
                      <a16:creationId xmlns:a16="http://schemas.microsoft.com/office/drawing/2014/main" id="{587CAC48-F374-54EA-702C-13C2C0D8953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086172" cy="736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172" h="736390">
                      <a:moveTo>
                        <a:pt x="0" y="0"/>
                      </a:moveTo>
                      <a:lnTo>
                        <a:pt x="3086172" y="0"/>
                      </a:lnTo>
                      <a:lnTo>
                        <a:pt x="3086172" y="736390"/>
                      </a:lnTo>
                      <a:lnTo>
                        <a:pt x="0" y="736390"/>
                      </a:lnTo>
                      <a:close/>
                    </a:path>
                  </a:pathLst>
                </a:custGeom>
                <a:solidFill>
                  <a:srgbClr val="9D999C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TextBox 28">
                  <a:extLst>
                    <a:ext uri="{FF2B5EF4-FFF2-40B4-BE49-F238E27FC236}">
                      <a16:creationId xmlns:a16="http://schemas.microsoft.com/office/drawing/2014/main" id="{AB9D3E2D-D865-4BA9-8C9A-6B14D7CA1790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3086171" cy="755440"/>
                </a:xfrm>
                <a:prstGeom prst="rect">
                  <a:avLst/>
                </a:prstGeom>
              </p:spPr>
              <p:txBody>
                <a:bodyPr lIns="26431" tIns="26431" rIns="26431" bIns="26431" rtlCol="0" anchor="ctr"/>
                <a:lstStyle/>
                <a:p>
                  <a:pPr algn="ctr">
                    <a:lnSpc>
                      <a:spcPts val="1601"/>
                    </a:lnSpc>
                  </a:pPr>
                  <a:endParaRPr/>
                </a:p>
              </p:txBody>
            </p:sp>
          </p:grpSp>
          <p:grpSp>
            <p:nvGrpSpPr>
              <p:cNvPr id="77" name="Group 29">
                <a:extLst>
                  <a:ext uri="{FF2B5EF4-FFF2-40B4-BE49-F238E27FC236}">
                    <a16:creationId xmlns:a16="http://schemas.microsoft.com/office/drawing/2014/main" id="{A37D8D11-3EF7-A238-6D1B-A42CEE394336}"/>
                  </a:ext>
                </a:extLst>
              </p:cNvPr>
              <p:cNvGrpSpPr/>
              <p:nvPr/>
            </p:nvGrpSpPr>
            <p:grpSpPr>
              <a:xfrm>
                <a:off x="137117" y="203200"/>
                <a:ext cx="5853571" cy="1064079"/>
                <a:chOff x="0" y="0"/>
                <a:chExt cx="2941318" cy="534681"/>
              </a:xfrm>
            </p:grpSpPr>
            <p:sp>
              <p:nvSpPr>
                <p:cNvPr id="79" name="Freeform 30">
                  <a:extLst>
                    <a:ext uri="{FF2B5EF4-FFF2-40B4-BE49-F238E27FC236}">
                      <a16:creationId xmlns:a16="http://schemas.microsoft.com/office/drawing/2014/main" id="{F65BEF06-6DBB-660F-AB03-33184A2CA61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941318" cy="534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1318" h="534681">
                      <a:moveTo>
                        <a:pt x="67012" y="0"/>
                      </a:moveTo>
                      <a:lnTo>
                        <a:pt x="2874306" y="0"/>
                      </a:lnTo>
                      <a:cubicBezTo>
                        <a:pt x="2911316" y="0"/>
                        <a:pt x="2941318" y="30002"/>
                        <a:pt x="2941318" y="67012"/>
                      </a:cubicBezTo>
                      <a:lnTo>
                        <a:pt x="2941318" y="467670"/>
                      </a:lnTo>
                      <a:cubicBezTo>
                        <a:pt x="2941318" y="504679"/>
                        <a:pt x="2911316" y="534681"/>
                        <a:pt x="2874306" y="534681"/>
                      </a:cubicBezTo>
                      <a:lnTo>
                        <a:pt x="67012" y="534681"/>
                      </a:lnTo>
                      <a:cubicBezTo>
                        <a:pt x="30002" y="534681"/>
                        <a:pt x="0" y="504679"/>
                        <a:pt x="0" y="467670"/>
                      </a:cubicBezTo>
                      <a:lnTo>
                        <a:pt x="0" y="67012"/>
                      </a:lnTo>
                      <a:cubicBezTo>
                        <a:pt x="0" y="30002"/>
                        <a:pt x="30002" y="0"/>
                        <a:pt x="67012" y="0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TextBox 31">
                  <a:extLst>
                    <a:ext uri="{FF2B5EF4-FFF2-40B4-BE49-F238E27FC236}">
                      <a16:creationId xmlns:a16="http://schemas.microsoft.com/office/drawing/2014/main" id="{396BE30B-EA15-F98D-C487-53D2DB91797E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2941318" cy="553731"/>
                </a:xfrm>
                <a:prstGeom prst="rect">
                  <a:avLst/>
                </a:prstGeom>
              </p:spPr>
              <p:txBody>
                <a:bodyPr lIns="26431" tIns="26431" rIns="26431" bIns="26431" rtlCol="0" anchor="ctr"/>
                <a:lstStyle/>
                <a:p>
                  <a:pPr algn="ctr">
                    <a:lnSpc>
                      <a:spcPts val="1601"/>
                    </a:lnSpc>
                  </a:pPr>
                  <a:endParaRPr/>
                </a:p>
              </p:txBody>
            </p:sp>
          </p:grpSp>
          <p:sp>
            <p:nvSpPr>
              <p:cNvPr id="78" name="TextBox 32">
                <a:extLst>
                  <a:ext uri="{FF2B5EF4-FFF2-40B4-BE49-F238E27FC236}">
                    <a16:creationId xmlns:a16="http://schemas.microsoft.com/office/drawing/2014/main" id="{04D46C5D-19F6-90CD-0176-CAC60992A653}"/>
                  </a:ext>
                </a:extLst>
              </p:cNvPr>
              <p:cNvSpPr txBox="1"/>
              <p:nvPr/>
            </p:nvSpPr>
            <p:spPr>
              <a:xfrm>
                <a:off x="547801" y="300886"/>
                <a:ext cx="5131144" cy="8591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552"/>
                  </a:lnSpc>
                </a:pPr>
                <a:r>
                  <a:rPr lang="en-US" sz="2058" b="1">
                    <a:solidFill>
                      <a:srgbClr val="0E1413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Simply drop-in for assistance during the times listed here.</a:t>
                </a:r>
              </a:p>
            </p:txBody>
          </p:sp>
        </p:grp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9193962-9B61-2191-B000-61EE14B19044}"/>
              </a:ext>
            </a:extLst>
          </p:cNvPr>
          <p:cNvSpPr/>
          <p:nvPr/>
        </p:nvSpPr>
        <p:spPr>
          <a:xfrm>
            <a:off x="827737" y="3960457"/>
            <a:ext cx="11638086" cy="32622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TextBox 44">
            <a:extLst>
              <a:ext uri="{FF2B5EF4-FFF2-40B4-BE49-F238E27FC236}">
                <a16:creationId xmlns:a16="http://schemas.microsoft.com/office/drawing/2014/main" id="{CCEBB237-5E41-78EF-AA63-996E040F11F3}"/>
              </a:ext>
            </a:extLst>
          </p:cNvPr>
          <p:cNvSpPr txBox="1"/>
          <p:nvPr/>
        </p:nvSpPr>
        <p:spPr>
          <a:xfrm>
            <a:off x="685800" y="3785473"/>
            <a:ext cx="11867159" cy="3671230"/>
          </a:xfrm>
          <a:prstGeom prst="rect">
            <a:avLst/>
          </a:prstGeom>
        </p:spPr>
        <p:txBody>
          <a:bodyPr lIns="75798" tIns="75798" rIns="75798" bIns="75798" rtlCol="0" anchor="ctr"/>
          <a:lstStyle/>
          <a:p>
            <a:pPr algn="ctr">
              <a:lnSpc>
                <a:spcPts val="1601"/>
              </a:lnSpc>
            </a:pPr>
            <a:endParaRPr/>
          </a:p>
        </p:txBody>
      </p:sp>
      <p:sp>
        <p:nvSpPr>
          <p:cNvPr id="87" name="TextBox 49">
            <a:extLst>
              <a:ext uri="{FF2B5EF4-FFF2-40B4-BE49-F238E27FC236}">
                <a16:creationId xmlns:a16="http://schemas.microsoft.com/office/drawing/2014/main" id="{99D9E2AB-C0E1-E9A0-F992-4272A9BBEF8F}"/>
              </a:ext>
            </a:extLst>
          </p:cNvPr>
          <p:cNvSpPr txBox="1"/>
          <p:nvPr/>
        </p:nvSpPr>
        <p:spPr>
          <a:xfrm>
            <a:off x="1667680" y="4081540"/>
            <a:ext cx="9903399" cy="432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7"/>
              </a:lnSpc>
            </a:pPr>
            <a:r>
              <a:rPr lang="en-US" sz="2909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STAT 312 Tutoring:</a:t>
            </a:r>
          </a:p>
        </p:txBody>
      </p:sp>
      <p:sp>
        <p:nvSpPr>
          <p:cNvPr id="104" name="TextBox 53">
            <a:extLst>
              <a:ext uri="{FF2B5EF4-FFF2-40B4-BE49-F238E27FC236}">
                <a16:creationId xmlns:a16="http://schemas.microsoft.com/office/drawing/2014/main" id="{DBD8800A-39EC-C851-070A-77815D1A4D77}"/>
              </a:ext>
            </a:extLst>
          </p:cNvPr>
          <p:cNvSpPr txBox="1"/>
          <p:nvPr/>
        </p:nvSpPr>
        <p:spPr>
          <a:xfrm>
            <a:off x="134045" y="2407630"/>
            <a:ext cx="17109466" cy="1030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188"/>
              </a:lnSpc>
              <a:spcBef>
                <a:spcPct val="0"/>
              </a:spcBef>
            </a:pP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We support WVU students of </a:t>
            </a:r>
            <a:r>
              <a:rPr lang="en-US" sz="2992" b="1" u="sng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all</a:t>
            </a: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majors in their STEM educational journey with </a:t>
            </a:r>
            <a:r>
              <a:rPr lang="en-US" sz="2992" b="1" i="1" dirty="0">
                <a:solidFill>
                  <a:srgbClr val="FF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FREE</a:t>
            </a: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tutoring services for introductory STEM courses, academic workshops, and fun events.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840ACB-4E4A-1953-CEFE-0D8A429EB30E}"/>
              </a:ext>
            </a:extLst>
          </p:cNvPr>
          <p:cNvGrpSpPr/>
          <p:nvPr/>
        </p:nvGrpSpPr>
        <p:grpSpPr>
          <a:xfrm>
            <a:off x="1109115" y="7648931"/>
            <a:ext cx="11020527" cy="1774419"/>
            <a:chOff x="5596790" y="8183843"/>
            <a:chExt cx="11020527" cy="1774419"/>
          </a:xfrm>
        </p:grpSpPr>
        <p:grpSp>
          <p:nvGrpSpPr>
            <p:cNvPr id="68" name="Group 18">
              <a:extLst>
                <a:ext uri="{FF2B5EF4-FFF2-40B4-BE49-F238E27FC236}">
                  <a16:creationId xmlns:a16="http://schemas.microsoft.com/office/drawing/2014/main" id="{E9EE0D60-DB2C-E567-9ADF-D02DCBF43A63}"/>
                </a:ext>
              </a:extLst>
            </p:cNvPr>
            <p:cNvGrpSpPr/>
            <p:nvPr/>
          </p:nvGrpSpPr>
          <p:grpSpPr>
            <a:xfrm>
              <a:off x="5596790" y="8183843"/>
              <a:ext cx="11020527" cy="1774419"/>
              <a:chOff x="0" y="0"/>
              <a:chExt cx="1208528" cy="1122123"/>
            </a:xfrm>
          </p:grpSpPr>
          <p:sp>
            <p:nvSpPr>
              <p:cNvPr id="69" name="Freeform 19">
                <a:extLst>
                  <a:ext uri="{FF2B5EF4-FFF2-40B4-BE49-F238E27FC236}">
                    <a16:creationId xmlns:a16="http://schemas.microsoft.com/office/drawing/2014/main" id="{0C1EF340-CD20-3C67-0C77-B566675AC4D0}"/>
                  </a:ext>
                </a:extLst>
              </p:cNvPr>
              <p:cNvSpPr/>
              <p:nvPr/>
            </p:nvSpPr>
            <p:spPr>
              <a:xfrm>
                <a:off x="0" y="0"/>
                <a:ext cx="1208528" cy="1122123"/>
              </a:xfrm>
              <a:custGeom>
                <a:avLst/>
                <a:gdLst/>
                <a:ahLst/>
                <a:cxnLst/>
                <a:rect l="l" t="t" r="r" b="b"/>
                <a:pathLst>
                  <a:path w="1208528" h="1122123">
                    <a:moveTo>
                      <a:pt x="0" y="0"/>
                    </a:moveTo>
                    <a:lnTo>
                      <a:pt x="1208528" y="0"/>
                    </a:lnTo>
                    <a:lnTo>
                      <a:pt x="1208528" y="1122123"/>
                    </a:lnTo>
                    <a:lnTo>
                      <a:pt x="0" y="1122123"/>
                    </a:lnTo>
                    <a:close/>
                  </a:path>
                </a:pathLst>
              </a:custGeom>
              <a:solidFill>
                <a:srgbClr val="3E72A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TextBox 20">
                <a:extLst>
                  <a:ext uri="{FF2B5EF4-FFF2-40B4-BE49-F238E27FC236}">
                    <a16:creationId xmlns:a16="http://schemas.microsoft.com/office/drawing/2014/main" id="{C9172BDA-09CE-BC69-AC4F-003BA59FA1B9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208528" cy="1141173"/>
              </a:xfrm>
              <a:prstGeom prst="rect">
                <a:avLst/>
              </a:prstGeom>
            </p:spPr>
            <p:txBody>
              <a:bodyPr lIns="75981" tIns="75981" rIns="75981" bIns="75981" rtlCol="0" anchor="ctr"/>
              <a:lstStyle/>
              <a:p>
                <a:pPr algn="ctr">
                  <a:lnSpc>
                    <a:spcPts val="1601"/>
                  </a:lnSpc>
                </a:pPr>
                <a:endParaRPr/>
              </a:p>
            </p:txBody>
          </p:sp>
        </p:grpSp>
        <p:sp>
          <p:nvSpPr>
            <p:cNvPr id="74" name="TextBox 24">
              <a:extLst>
                <a:ext uri="{FF2B5EF4-FFF2-40B4-BE49-F238E27FC236}">
                  <a16:creationId xmlns:a16="http://schemas.microsoft.com/office/drawing/2014/main" id="{6123991B-0054-D0D4-AE68-075BBECC36E0}"/>
                </a:ext>
              </a:extLst>
            </p:cNvPr>
            <p:cNvSpPr txBox="1"/>
            <p:nvPr/>
          </p:nvSpPr>
          <p:spPr>
            <a:xfrm>
              <a:off x="6430456" y="8634402"/>
              <a:ext cx="9578030" cy="1239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2104" lvl="1" indent="-226052" algn="l">
                <a:lnSpc>
                  <a:spcPts val="2931"/>
                </a:lnSpc>
                <a:buFont typeface="Arial"/>
                <a:buChar char="•"/>
              </a:pPr>
              <a:endParaRPr lang="en-US" sz="1944" dirty="0">
                <a:solidFill>
                  <a:srgbClr val="2064A1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4800BBA-61CA-DC68-02C5-69113090BC56}"/>
                </a:ext>
              </a:extLst>
            </p:cNvPr>
            <p:cNvSpPr/>
            <p:nvPr/>
          </p:nvSpPr>
          <p:spPr>
            <a:xfrm>
              <a:off x="5727150" y="8270382"/>
              <a:ext cx="10732050" cy="15779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51">
              <a:extLst>
                <a:ext uri="{FF2B5EF4-FFF2-40B4-BE49-F238E27FC236}">
                  <a16:creationId xmlns:a16="http://schemas.microsoft.com/office/drawing/2014/main" id="{3298D1E2-C1F4-BA9A-2D0B-F7242D895870}"/>
                </a:ext>
              </a:extLst>
            </p:cNvPr>
            <p:cNvSpPr txBox="1"/>
            <p:nvPr/>
          </p:nvSpPr>
          <p:spPr>
            <a:xfrm>
              <a:off x="6189643" y="8343900"/>
              <a:ext cx="9818843" cy="4322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16"/>
                </a:lnSpc>
              </a:pPr>
              <a:r>
                <a:rPr lang="en-US" sz="28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We Offer </a:t>
              </a:r>
              <a:r>
                <a:rPr lang="en-US" sz="2800" b="1" i="1" u="sng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Free</a:t>
              </a:r>
              <a:r>
                <a:rPr lang="en-US" sz="28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Tutoring for:</a:t>
              </a:r>
            </a:p>
          </p:txBody>
        </p:sp>
        <p:sp>
          <p:nvSpPr>
            <p:cNvPr id="4" name="TextBox 51">
              <a:extLst>
                <a:ext uri="{FF2B5EF4-FFF2-40B4-BE49-F238E27FC236}">
                  <a16:creationId xmlns:a16="http://schemas.microsoft.com/office/drawing/2014/main" id="{118C82D2-D57F-C4D2-C38D-30E3A20D054E}"/>
                </a:ext>
              </a:extLst>
            </p:cNvPr>
            <p:cNvSpPr txBox="1"/>
            <p:nvPr/>
          </p:nvSpPr>
          <p:spPr>
            <a:xfrm>
              <a:off x="6040314" y="8833720"/>
              <a:ext cx="5093847" cy="8817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CHEM: 110, 111, 112, 115, and 116</a:t>
              </a:r>
            </a:p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MATH: 124 and 150</a:t>
              </a:r>
              <a:endParaRPr lang="en-US" sz="20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endParaRPr>
            </a:p>
          </p:txBody>
        </p:sp>
        <p:sp>
          <p:nvSpPr>
            <p:cNvPr id="8" name="TextBox 51">
              <a:extLst>
                <a:ext uri="{FF2B5EF4-FFF2-40B4-BE49-F238E27FC236}">
                  <a16:creationId xmlns:a16="http://schemas.microsoft.com/office/drawing/2014/main" id="{198EFD65-0944-5F70-BC65-0A0420749A49}"/>
                </a:ext>
              </a:extLst>
            </p:cNvPr>
            <p:cNvSpPr txBox="1"/>
            <p:nvPr/>
          </p:nvSpPr>
          <p:spPr>
            <a:xfrm>
              <a:off x="11328588" y="8819870"/>
              <a:ext cx="5093847" cy="8817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PHYS: 101, 102, 111, and 112</a:t>
              </a:r>
            </a:p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STAT: 111, 211, 215, and 312</a:t>
              </a:r>
              <a:endParaRPr lang="en-US" sz="20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endParaRPr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F08CAD4-0C49-9406-F932-92450D72AF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175177"/>
              </p:ext>
            </p:extLst>
          </p:nvPr>
        </p:nvGraphicFramePr>
        <p:xfrm>
          <a:off x="1064988" y="4848027"/>
          <a:ext cx="11163584" cy="1572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012">
                  <a:extLst>
                    <a:ext uri="{9D8B030D-6E8A-4147-A177-3AD203B41FA5}">
                      <a16:colId xmlns:a16="http://schemas.microsoft.com/office/drawing/2014/main" val="288704163"/>
                    </a:ext>
                  </a:extLst>
                </a:gridCol>
                <a:gridCol w="2207988">
                  <a:extLst>
                    <a:ext uri="{9D8B030D-6E8A-4147-A177-3AD203B41FA5}">
                      <a16:colId xmlns:a16="http://schemas.microsoft.com/office/drawing/2014/main" val="1455060082"/>
                    </a:ext>
                  </a:extLst>
                </a:gridCol>
                <a:gridCol w="2135412">
                  <a:extLst>
                    <a:ext uri="{9D8B030D-6E8A-4147-A177-3AD203B41FA5}">
                      <a16:colId xmlns:a16="http://schemas.microsoft.com/office/drawing/2014/main" val="2228258114"/>
                    </a:ext>
                  </a:extLst>
                </a:gridCol>
                <a:gridCol w="2098439">
                  <a:extLst>
                    <a:ext uri="{9D8B030D-6E8A-4147-A177-3AD203B41FA5}">
                      <a16:colId xmlns:a16="http://schemas.microsoft.com/office/drawing/2014/main" val="1749952403"/>
                    </a:ext>
                  </a:extLst>
                </a:gridCol>
                <a:gridCol w="2357733">
                  <a:extLst>
                    <a:ext uri="{9D8B030D-6E8A-4147-A177-3AD203B41FA5}">
                      <a16:colId xmlns:a16="http://schemas.microsoft.com/office/drawing/2014/main" val="1990720049"/>
                    </a:ext>
                  </a:extLst>
                </a:gridCol>
              </a:tblGrid>
              <a:tr h="62747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81932"/>
                  </a:ext>
                </a:extLst>
              </a:tr>
              <a:tr h="8611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10AM – 1PM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10AM – 4PM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10AM – 1PM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10AM – 4PM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By Virtual* Appointment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889259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B628DF3D-462F-CBAC-55D0-D3B71CEDA209}"/>
              </a:ext>
            </a:extLst>
          </p:cNvPr>
          <p:cNvGrpSpPr/>
          <p:nvPr/>
        </p:nvGrpSpPr>
        <p:grpSpPr>
          <a:xfrm>
            <a:off x="479049" y="9404105"/>
            <a:ext cx="17329902" cy="882895"/>
            <a:chOff x="680377" y="9404105"/>
            <a:chExt cx="17329902" cy="88289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5FEE6C8-EB08-18CF-48C0-CE834FA19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6549" t="17186" r="6513" b="21758"/>
            <a:stretch/>
          </p:blipFill>
          <p:spPr>
            <a:xfrm>
              <a:off x="13196751" y="9404105"/>
              <a:ext cx="2761321" cy="882895"/>
            </a:xfrm>
            <a:prstGeom prst="rect">
              <a:avLst/>
            </a:prstGeom>
          </p:spPr>
        </p:pic>
        <p:sp>
          <p:nvSpPr>
            <p:cNvPr id="22" name="TextBox 53">
              <a:extLst>
                <a:ext uri="{FF2B5EF4-FFF2-40B4-BE49-F238E27FC236}">
                  <a16:creationId xmlns:a16="http://schemas.microsoft.com/office/drawing/2014/main" id="{4A1D23EC-0A83-DC67-5F89-5AC5D7389979}"/>
                </a:ext>
              </a:extLst>
            </p:cNvPr>
            <p:cNvSpPr txBox="1"/>
            <p:nvPr/>
          </p:nvSpPr>
          <p:spPr>
            <a:xfrm>
              <a:off x="680377" y="9709753"/>
              <a:ext cx="12502224" cy="4629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188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For updates on tutoring, workshops, and events, visit our website </a:t>
              </a: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  <a:hlinkClick r:id="rId11"/>
                </a:rPr>
                <a:t>https://stemcollab.wvu.edu/</a:t>
              </a: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and</a:t>
              </a:r>
            </a:p>
          </p:txBody>
        </p:sp>
        <p:sp>
          <p:nvSpPr>
            <p:cNvPr id="23" name="TextBox 53">
              <a:extLst>
                <a:ext uri="{FF2B5EF4-FFF2-40B4-BE49-F238E27FC236}">
                  <a16:creationId xmlns:a16="http://schemas.microsoft.com/office/drawing/2014/main" id="{15E8DDC5-C597-D13F-B78F-3A91B1A36838}"/>
                </a:ext>
              </a:extLst>
            </p:cNvPr>
            <p:cNvSpPr txBox="1"/>
            <p:nvPr/>
          </p:nvSpPr>
          <p:spPr>
            <a:xfrm>
              <a:off x="15925800" y="9709753"/>
              <a:ext cx="2084479" cy="4629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188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@wvu_stem_lc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B62EFD8-51CD-AC56-B690-9599BB299766}"/>
              </a:ext>
            </a:extLst>
          </p:cNvPr>
          <p:cNvSpPr txBox="1"/>
          <p:nvPr/>
        </p:nvSpPr>
        <p:spPr>
          <a:xfrm>
            <a:off x="4981582" y="6723232"/>
            <a:ext cx="709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*Virtual Appointments are made through Navigate and are held on Zoom.</a:t>
            </a:r>
          </a:p>
        </p:txBody>
      </p:sp>
    </p:spTree>
    <p:extLst>
      <p:ext uri="{BB962C8B-B14F-4D97-AF65-F5344CB8AC3E}">
        <p14:creationId xmlns:p14="http://schemas.microsoft.com/office/powerpoint/2010/main" val="4092200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ED22D-17F8-F350-BF80-4F0370877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43">
            <a:extLst>
              <a:ext uri="{FF2B5EF4-FFF2-40B4-BE49-F238E27FC236}">
                <a16:creationId xmlns:a16="http://schemas.microsoft.com/office/drawing/2014/main" id="{A20F5093-48DB-32E2-D3B1-7AF02EB5798F}"/>
              </a:ext>
            </a:extLst>
          </p:cNvPr>
          <p:cNvSpPr/>
          <p:nvPr/>
        </p:nvSpPr>
        <p:spPr>
          <a:xfrm>
            <a:off x="685800" y="3840053"/>
            <a:ext cx="11867159" cy="3616650"/>
          </a:xfrm>
          <a:custGeom>
            <a:avLst/>
            <a:gdLst/>
            <a:ahLst/>
            <a:cxnLst/>
            <a:rect l="l" t="t" r="r" b="b"/>
            <a:pathLst>
              <a:path w="1245206" h="1262321">
                <a:moveTo>
                  <a:pt x="0" y="0"/>
                </a:moveTo>
                <a:lnTo>
                  <a:pt x="1245206" y="0"/>
                </a:lnTo>
                <a:lnTo>
                  <a:pt x="1245206" y="1262321"/>
                </a:lnTo>
                <a:lnTo>
                  <a:pt x="0" y="1262321"/>
                </a:lnTo>
                <a:close/>
              </a:path>
            </a:pathLst>
          </a:custGeom>
          <a:solidFill>
            <a:srgbClr val="F5C63B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C604DBCF-A783-7030-7120-063E8CE50684}"/>
              </a:ext>
            </a:extLst>
          </p:cNvPr>
          <p:cNvSpPr/>
          <p:nvPr/>
        </p:nvSpPr>
        <p:spPr>
          <a:xfrm>
            <a:off x="680376" y="43657"/>
            <a:ext cx="1834219" cy="1563290"/>
          </a:xfrm>
          <a:custGeom>
            <a:avLst/>
            <a:gdLst/>
            <a:ahLst/>
            <a:cxnLst/>
            <a:rect l="l" t="t" r="r" b="b"/>
            <a:pathLst>
              <a:path w="1834219" h="1563290">
                <a:moveTo>
                  <a:pt x="0" y="0"/>
                </a:moveTo>
                <a:lnTo>
                  <a:pt x="1834219" y="0"/>
                </a:lnTo>
                <a:lnTo>
                  <a:pt x="1834219" y="1563290"/>
                </a:lnTo>
                <a:lnTo>
                  <a:pt x="0" y="15632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F8904796-4E72-1C1F-E60A-F4AD5B1A6280}"/>
              </a:ext>
            </a:extLst>
          </p:cNvPr>
          <p:cNvGrpSpPr/>
          <p:nvPr/>
        </p:nvGrpSpPr>
        <p:grpSpPr>
          <a:xfrm>
            <a:off x="0" y="1642873"/>
            <a:ext cx="18288000" cy="277844"/>
            <a:chOff x="0" y="0"/>
            <a:chExt cx="3679398" cy="559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5C6AAD4-721A-05BE-7129-C2CAD45C6FA4}"/>
                </a:ext>
              </a:extLst>
            </p:cNvPr>
            <p:cNvSpPr/>
            <p:nvPr/>
          </p:nvSpPr>
          <p:spPr>
            <a:xfrm>
              <a:off x="0" y="0"/>
              <a:ext cx="3679398" cy="55900"/>
            </a:xfrm>
            <a:custGeom>
              <a:avLst/>
              <a:gdLst/>
              <a:ahLst/>
              <a:cxnLst/>
              <a:rect l="l" t="t" r="r" b="b"/>
              <a:pathLst>
                <a:path w="3679398" h="55900">
                  <a:moveTo>
                    <a:pt x="0" y="0"/>
                  </a:moveTo>
                  <a:lnTo>
                    <a:pt x="3679398" y="0"/>
                  </a:lnTo>
                  <a:lnTo>
                    <a:pt x="3679398" y="55900"/>
                  </a:lnTo>
                  <a:lnTo>
                    <a:pt x="0" y="55900"/>
                  </a:lnTo>
                  <a:close/>
                </a:path>
              </a:pathLst>
            </a:custGeom>
            <a:solidFill>
              <a:srgbClr val="3E72A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502A6B5C-1599-A4AD-CD1D-DF7B394CE85A}"/>
                </a:ext>
              </a:extLst>
            </p:cNvPr>
            <p:cNvSpPr txBox="1"/>
            <p:nvPr/>
          </p:nvSpPr>
          <p:spPr>
            <a:xfrm>
              <a:off x="0" y="-19050"/>
              <a:ext cx="3679398" cy="74950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87649A3C-AB96-123C-E5C5-B1197C5BD9F7}"/>
              </a:ext>
            </a:extLst>
          </p:cNvPr>
          <p:cNvGrpSpPr/>
          <p:nvPr/>
        </p:nvGrpSpPr>
        <p:grpSpPr>
          <a:xfrm>
            <a:off x="0" y="1911981"/>
            <a:ext cx="18288000" cy="288835"/>
            <a:chOff x="0" y="0"/>
            <a:chExt cx="3679398" cy="58111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EAD8E152-FB8B-5F06-488E-4DF2DBA33860}"/>
                </a:ext>
              </a:extLst>
            </p:cNvPr>
            <p:cNvSpPr/>
            <p:nvPr/>
          </p:nvSpPr>
          <p:spPr>
            <a:xfrm>
              <a:off x="0" y="0"/>
              <a:ext cx="3679398" cy="58111"/>
            </a:xfrm>
            <a:custGeom>
              <a:avLst/>
              <a:gdLst/>
              <a:ahLst/>
              <a:cxnLst/>
              <a:rect l="l" t="t" r="r" b="b"/>
              <a:pathLst>
                <a:path w="3679398" h="58111">
                  <a:moveTo>
                    <a:pt x="0" y="0"/>
                  </a:moveTo>
                  <a:lnTo>
                    <a:pt x="3679398" y="0"/>
                  </a:lnTo>
                  <a:lnTo>
                    <a:pt x="3679398" y="58111"/>
                  </a:lnTo>
                  <a:lnTo>
                    <a:pt x="0" y="58111"/>
                  </a:lnTo>
                  <a:close/>
                </a:path>
              </a:pathLst>
            </a:custGeom>
            <a:solidFill>
              <a:srgbClr val="F5C63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F1DBD552-9430-8052-5BC5-1CA71363C16E}"/>
                </a:ext>
              </a:extLst>
            </p:cNvPr>
            <p:cNvSpPr txBox="1"/>
            <p:nvPr/>
          </p:nvSpPr>
          <p:spPr>
            <a:xfrm>
              <a:off x="0" y="-19050"/>
              <a:ext cx="3679398" cy="77161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5C155C1A-396A-42F9-42C2-43124212FE9B}"/>
              </a:ext>
            </a:extLst>
          </p:cNvPr>
          <p:cNvGrpSpPr/>
          <p:nvPr/>
        </p:nvGrpSpPr>
        <p:grpSpPr>
          <a:xfrm>
            <a:off x="0" y="2103157"/>
            <a:ext cx="18288000" cy="144743"/>
            <a:chOff x="0" y="0"/>
            <a:chExt cx="3679398" cy="29121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140795E9-610F-E151-79DB-732190D68639}"/>
                </a:ext>
              </a:extLst>
            </p:cNvPr>
            <p:cNvSpPr/>
            <p:nvPr/>
          </p:nvSpPr>
          <p:spPr>
            <a:xfrm>
              <a:off x="0" y="0"/>
              <a:ext cx="3679398" cy="29121"/>
            </a:xfrm>
            <a:custGeom>
              <a:avLst/>
              <a:gdLst/>
              <a:ahLst/>
              <a:cxnLst/>
              <a:rect l="l" t="t" r="r" b="b"/>
              <a:pathLst>
                <a:path w="3679398" h="29121">
                  <a:moveTo>
                    <a:pt x="0" y="0"/>
                  </a:moveTo>
                  <a:lnTo>
                    <a:pt x="3679398" y="0"/>
                  </a:lnTo>
                  <a:lnTo>
                    <a:pt x="3679398" y="29121"/>
                  </a:lnTo>
                  <a:lnTo>
                    <a:pt x="0" y="29121"/>
                  </a:lnTo>
                  <a:close/>
                </a:path>
              </a:pathLst>
            </a:custGeom>
            <a:solidFill>
              <a:srgbClr val="F48F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D63AF987-D8B7-6A38-AA51-1A57218C6886}"/>
                </a:ext>
              </a:extLst>
            </p:cNvPr>
            <p:cNvSpPr txBox="1"/>
            <p:nvPr/>
          </p:nvSpPr>
          <p:spPr>
            <a:xfrm>
              <a:off x="0" y="-19050"/>
              <a:ext cx="3679398" cy="48171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6" name="TextBox 56">
            <a:extLst>
              <a:ext uri="{FF2B5EF4-FFF2-40B4-BE49-F238E27FC236}">
                <a16:creationId xmlns:a16="http://schemas.microsoft.com/office/drawing/2014/main" id="{E25717F2-7C64-F9E8-1C0F-21EFA8CF9EAB}"/>
              </a:ext>
            </a:extLst>
          </p:cNvPr>
          <p:cNvSpPr txBox="1"/>
          <p:nvPr/>
        </p:nvSpPr>
        <p:spPr>
          <a:xfrm>
            <a:off x="2825657" y="438657"/>
            <a:ext cx="11779935" cy="935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5"/>
              </a:lnSpc>
            </a:pPr>
            <a:r>
              <a:rPr lang="en-US" sz="7245" dirty="0">
                <a:solidFill>
                  <a:srgbClr val="2064A1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STEM Learning Center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55DF5FC-491A-0F2B-FAC9-2D282EA46F15}"/>
              </a:ext>
            </a:extLst>
          </p:cNvPr>
          <p:cNvGrpSpPr/>
          <p:nvPr/>
        </p:nvGrpSpPr>
        <p:grpSpPr>
          <a:xfrm>
            <a:off x="12877800" y="4252725"/>
            <a:ext cx="5249429" cy="4859987"/>
            <a:chOff x="200942" y="4167692"/>
            <a:chExt cx="5249429" cy="4859987"/>
          </a:xfrm>
        </p:grpSpPr>
        <p:grpSp>
          <p:nvGrpSpPr>
            <p:cNvPr id="62" name="Group 3">
              <a:extLst>
                <a:ext uri="{FF2B5EF4-FFF2-40B4-BE49-F238E27FC236}">
                  <a16:creationId xmlns:a16="http://schemas.microsoft.com/office/drawing/2014/main" id="{D142C8B6-B34A-A60F-0EEA-6F9B14CE9769}"/>
                </a:ext>
              </a:extLst>
            </p:cNvPr>
            <p:cNvGrpSpPr/>
            <p:nvPr/>
          </p:nvGrpSpPr>
          <p:grpSpPr>
            <a:xfrm>
              <a:off x="200942" y="4167692"/>
              <a:ext cx="5249429" cy="3667083"/>
              <a:chOff x="89399" y="9525"/>
              <a:chExt cx="6999238" cy="4889443"/>
            </a:xfrm>
          </p:grpSpPr>
          <p:sp>
            <p:nvSpPr>
              <p:cNvPr id="63" name="Freeform 4">
                <a:extLst>
                  <a:ext uri="{FF2B5EF4-FFF2-40B4-BE49-F238E27FC236}">
                    <a16:creationId xmlns:a16="http://schemas.microsoft.com/office/drawing/2014/main" id="{009FD439-A24D-3781-5778-357892C442C3}"/>
                  </a:ext>
                </a:extLst>
              </p:cNvPr>
              <p:cNvSpPr/>
              <p:nvPr/>
            </p:nvSpPr>
            <p:spPr>
              <a:xfrm>
                <a:off x="364667" y="1581435"/>
                <a:ext cx="6219309" cy="3317533"/>
              </a:xfrm>
              <a:custGeom>
                <a:avLst/>
                <a:gdLst/>
                <a:ahLst/>
                <a:cxnLst/>
                <a:rect l="l" t="t" r="r" b="b"/>
                <a:pathLst>
                  <a:path w="6219309" h="3317531">
                    <a:moveTo>
                      <a:pt x="0" y="0"/>
                    </a:moveTo>
                    <a:lnTo>
                      <a:pt x="6219309" y="0"/>
                    </a:lnTo>
                    <a:lnTo>
                      <a:pt x="6219309" y="3317530"/>
                    </a:lnTo>
                    <a:lnTo>
                      <a:pt x="0" y="331753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5">
                <a:extLst>
                  <a:ext uri="{FF2B5EF4-FFF2-40B4-BE49-F238E27FC236}">
                    <a16:creationId xmlns:a16="http://schemas.microsoft.com/office/drawing/2014/main" id="{81DCC2AD-D8E8-C2EB-5F7B-8A3970906290}"/>
                  </a:ext>
                </a:extLst>
              </p:cNvPr>
              <p:cNvSpPr/>
              <p:nvPr/>
            </p:nvSpPr>
            <p:spPr>
              <a:xfrm rot="353631">
                <a:off x="2378352" y="1689584"/>
                <a:ext cx="1836086" cy="2035983"/>
              </a:xfrm>
              <a:custGeom>
                <a:avLst/>
                <a:gdLst/>
                <a:ahLst/>
                <a:cxnLst/>
                <a:rect l="l" t="t" r="r" b="b"/>
                <a:pathLst>
                  <a:path w="1836086" h="2035983">
                    <a:moveTo>
                      <a:pt x="0" y="0"/>
                    </a:moveTo>
                    <a:lnTo>
                      <a:pt x="1836087" y="0"/>
                    </a:lnTo>
                    <a:lnTo>
                      <a:pt x="1836087" y="2035983"/>
                    </a:lnTo>
                    <a:lnTo>
                      <a:pt x="0" y="203598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6">
                <a:extLst>
                  <a:ext uri="{FF2B5EF4-FFF2-40B4-BE49-F238E27FC236}">
                    <a16:creationId xmlns:a16="http://schemas.microsoft.com/office/drawing/2014/main" id="{5973E11C-40C7-25AD-C4CE-EC9A480CF0EA}"/>
                  </a:ext>
                </a:extLst>
              </p:cNvPr>
              <p:cNvSpPr/>
              <p:nvPr/>
            </p:nvSpPr>
            <p:spPr>
              <a:xfrm rot="353631">
                <a:off x="2432551" y="1795770"/>
                <a:ext cx="1727691" cy="1915785"/>
              </a:xfrm>
              <a:custGeom>
                <a:avLst/>
                <a:gdLst/>
                <a:ahLst/>
                <a:cxnLst/>
                <a:rect l="l" t="t" r="r" b="b"/>
                <a:pathLst>
                  <a:path w="1727690" h="1915785">
                    <a:moveTo>
                      <a:pt x="0" y="0"/>
                    </a:moveTo>
                    <a:lnTo>
                      <a:pt x="1727689" y="0"/>
                    </a:lnTo>
                    <a:lnTo>
                      <a:pt x="1727689" y="1915785"/>
                    </a:lnTo>
                    <a:lnTo>
                      <a:pt x="0" y="191578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7">
                <a:extLst>
                  <a:ext uri="{FF2B5EF4-FFF2-40B4-BE49-F238E27FC236}">
                    <a16:creationId xmlns:a16="http://schemas.microsoft.com/office/drawing/2014/main" id="{DE38B6ED-2DDA-B1AF-CF94-5E84AA006555}"/>
                  </a:ext>
                </a:extLst>
              </p:cNvPr>
              <p:cNvSpPr/>
              <p:nvPr/>
            </p:nvSpPr>
            <p:spPr>
              <a:xfrm>
                <a:off x="89399" y="206898"/>
                <a:ext cx="780144" cy="968576"/>
              </a:xfrm>
              <a:custGeom>
                <a:avLst/>
                <a:gdLst/>
                <a:ahLst/>
                <a:cxnLst/>
                <a:rect l="l" t="t" r="r" b="b"/>
                <a:pathLst>
                  <a:path w="780144" h="968576">
                    <a:moveTo>
                      <a:pt x="0" y="0"/>
                    </a:moveTo>
                    <a:lnTo>
                      <a:pt x="780144" y="0"/>
                    </a:lnTo>
                    <a:lnTo>
                      <a:pt x="780144" y="968576"/>
                    </a:lnTo>
                    <a:lnTo>
                      <a:pt x="0" y="968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TextBox 8">
                <a:extLst>
                  <a:ext uri="{FF2B5EF4-FFF2-40B4-BE49-F238E27FC236}">
                    <a16:creationId xmlns:a16="http://schemas.microsoft.com/office/drawing/2014/main" id="{5CA19F15-E3A6-5100-6E7D-F80E6A800484}"/>
                  </a:ext>
                </a:extLst>
              </p:cNvPr>
              <p:cNvSpPr txBox="1"/>
              <p:nvPr/>
            </p:nvSpPr>
            <p:spPr>
              <a:xfrm>
                <a:off x="1090773" y="9525"/>
                <a:ext cx="5997864" cy="13728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3380"/>
                  </a:lnSpc>
                </a:pPr>
                <a:r>
                  <a:rPr lang="en-US" sz="2817" b="1" dirty="0">
                    <a:solidFill>
                      <a:srgbClr val="000000"/>
                    </a:solidFill>
                    <a:latin typeface="Quicksand Bold"/>
                    <a:ea typeface="Quicksand Bold"/>
                    <a:cs typeface="Quicksand Bold"/>
                    <a:sym typeface="Quicksand Bold"/>
                  </a:rPr>
                  <a:t>CRL Building Room 152</a:t>
                </a:r>
              </a:p>
              <a:p>
                <a:pPr algn="l">
                  <a:lnSpc>
                    <a:spcPts val="2458"/>
                  </a:lnSpc>
                </a:pPr>
                <a:r>
                  <a:rPr lang="en-US" sz="2048" b="1" dirty="0">
                    <a:solidFill>
                      <a:srgbClr val="000000"/>
                    </a:solidFill>
                    <a:latin typeface="Quicksand Bold"/>
                    <a:ea typeface="Quicksand Bold"/>
                    <a:cs typeface="Quicksand Bold"/>
                    <a:sym typeface="Quicksand Bold"/>
                  </a:rPr>
                  <a:t>*Behind Clark Hall and across from the Mountainlair Parking Garage.</a:t>
                </a:r>
              </a:p>
            </p:txBody>
          </p:sp>
        </p:grpSp>
        <p:grpSp>
          <p:nvGrpSpPr>
            <p:cNvPr id="75" name="Group 25">
              <a:extLst>
                <a:ext uri="{FF2B5EF4-FFF2-40B4-BE49-F238E27FC236}">
                  <a16:creationId xmlns:a16="http://schemas.microsoft.com/office/drawing/2014/main" id="{B88E7080-C450-45D6-530B-70BBEC5277D0}"/>
                </a:ext>
              </a:extLst>
            </p:cNvPr>
            <p:cNvGrpSpPr/>
            <p:nvPr/>
          </p:nvGrpSpPr>
          <p:grpSpPr>
            <a:xfrm>
              <a:off x="417055" y="7928551"/>
              <a:ext cx="4606385" cy="1099128"/>
              <a:chOff x="0" y="0"/>
              <a:chExt cx="6141847" cy="1465504"/>
            </a:xfrm>
          </p:grpSpPr>
          <p:grpSp>
            <p:nvGrpSpPr>
              <p:cNvPr id="76" name="Group 26">
                <a:extLst>
                  <a:ext uri="{FF2B5EF4-FFF2-40B4-BE49-F238E27FC236}">
                    <a16:creationId xmlns:a16="http://schemas.microsoft.com/office/drawing/2014/main" id="{55951C3B-9939-D336-B3B4-4AC9B9D06B7F}"/>
                  </a:ext>
                </a:extLst>
              </p:cNvPr>
              <p:cNvGrpSpPr/>
              <p:nvPr/>
            </p:nvGrpSpPr>
            <p:grpSpPr>
              <a:xfrm>
                <a:off x="0" y="0"/>
                <a:ext cx="6141847" cy="1465504"/>
                <a:chOff x="0" y="0"/>
                <a:chExt cx="3086171" cy="736390"/>
              </a:xfrm>
            </p:grpSpPr>
            <p:sp>
              <p:nvSpPr>
                <p:cNvPr id="81" name="Freeform 27">
                  <a:extLst>
                    <a:ext uri="{FF2B5EF4-FFF2-40B4-BE49-F238E27FC236}">
                      <a16:creationId xmlns:a16="http://schemas.microsoft.com/office/drawing/2014/main" id="{3EA215B9-3D43-1DCC-43DF-67176DEDCD5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086172" cy="736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172" h="736390">
                      <a:moveTo>
                        <a:pt x="0" y="0"/>
                      </a:moveTo>
                      <a:lnTo>
                        <a:pt x="3086172" y="0"/>
                      </a:lnTo>
                      <a:lnTo>
                        <a:pt x="3086172" y="736390"/>
                      </a:lnTo>
                      <a:lnTo>
                        <a:pt x="0" y="736390"/>
                      </a:lnTo>
                      <a:close/>
                    </a:path>
                  </a:pathLst>
                </a:custGeom>
                <a:solidFill>
                  <a:srgbClr val="9D999C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TextBox 28">
                  <a:extLst>
                    <a:ext uri="{FF2B5EF4-FFF2-40B4-BE49-F238E27FC236}">
                      <a16:creationId xmlns:a16="http://schemas.microsoft.com/office/drawing/2014/main" id="{9BD86313-DEA3-D9EA-CA24-FA5B103B2896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3086171" cy="755440"/>
                </a:xfrm>
                <a:prstGeom prst="rect">
                  <a:avLst/>
                </a:prstGeom>
              </p:spPr>
              <p:txBody>
                <a:bodyPr lIns="26431" tIns="26431" rIns="26431" bIns="26431" rtlCol="0" anchor="ctr"/>
                <a:lstStyle/>
                <a:p>
                  <a:pPr algn="ctr">
                    <a:lnSpc>
                      <a:spcPts val="1601"/>
                    </a:lnSpc>
                  </a:pPr>
                  <a:endParaRPr/>
                </a:p>
              </p:txBody>
            </p:sp>
          </p:grpSp>
          <p:grpSp>
            <p:nvGrpSpPr>
              <p:cNvPr id="77" name="Group 29">
                <a:extLst>
                  <a:ext uri="{FF2B5EF4-FFF2-40B4-BE49-F238E27FC236}">
                    <a16:creationId xmlns:a16="http://schemas.microsoft.com/office/drawing/2014/main" id="{A8EA44F0-2C3A-02A7-1DE7-BA7FFD0460FB}"/>
                  </a:ext>
                </a:extLst>
              </p:cNvPr>
              <p:cNvGrpSpPr/>
              <p:nvPr/>
            </p:nvGrpSpPr>
            <p:grpSpPr>
              <a:xfrm>
                <a:off x="137117" y="203200"/>
                <a:ext cx="5853571" cy="1064079"/>
                <a:chOff x="0" y="0"/>
                <a:chExt cx="2941318" cy="534681"/>
              </a:xfrm>
            </p:grpSpPr>
            <p:sp>
              <p:nvSpPr>
                <p:cNvPr id="79" name="Freeform 30">
                  <a:extLst>
                    <a:ext uri="{FF2B5EF4-FFF2-40B4-BE49-F238E27FC236}">
                      <a16:creationId xmlns:a16="http://schemas.microsoft.com/office/drawing/2014/main" id="{2C2E678A-BE30-AF0E-6919-DD68B2C89EE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941318" cy="534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1318" h="534681">
                      <a:moveTo>
                        <a:pt x="67012" y="0"/>
                      </a:moveTo>
                      <a:lnTo>
                        <a:pt x="2874306" y="0"/>
                      </a:lnTo>
                      <a:cubicBezTo>
                        <a:pt x="2911316" y="0"/>
                        <a:pt x="2941318" y="30002"/>
                        <a:pt x="2941318" y="67012"/>
                      </a:cubicBezTo>
                      <a:lnTo>
                        <a:pt x="2941318" y="467670"/>
                      </a:lnTo>
                      <a:cubicBezTo>
                        <a:pt x="2941318" y="504679"/>
                        <a:pt x="2911316" y="534681"/>
                        <a:pt x="2874306" y="534681"/>
                      </a:cubicBezTo>
                      <a:lnTo>
                        <a:pt x="67012" y="534681"/>
                      </a:lnTo>
                      <a:cubicBezTo>
                        <a:pt x="30002" y="534681"/>
                        <a:pt x="0" y="504679"/>
                        <a:pt x="0" y="467670"/>
                      </a:cubicBezTo>
                      <a:lnTo>
                        <a:pt x="0" y="67012"/>
                      </a:lnTo>
                      <a:cubicBezTo>
                        <a:pt x="0" y="30002"/>
                        <a:pt x="30002" y="0"/>
                        <a:pt x="67012" y="0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TextBox 31">
                  <a:extLst>
                    <a:ext uri="{FF2B5EF4-FFF2-40B4-BE49-F238E27FC236}">
                      <a16:creationId xmlns:a16="http://schemas.microsoft.com/office/drawing/2014/main" id="{FD5D3C0F-CEFC-F0AD-D3D3-E3686B7FA75E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2941318" cy="553731"/>
                </a:xfrm>
                <a:prstGeom prst="rect">
                  <a:avLst/>
                </a:prstGeom>
              </p:spPr>
              <p:txBody>
                <a:bodyPr lIns="26431" tIns="26431" rIns="26431" bIns="26431" rtlCol="0" anchor="ctr"/>
                <a:lstStyle/>
                <a:p>
                  <a:pPr algn="ctr">
                    <a:lnSpc>
                      <a:spcPts val="1601"/>
                    </a:lnSpc>
                  </a:pPr>
                  <a:endParaRPr/>
                </a:p>
              </p:txBody>
            </p:sp>
          </p:grpSp>
          <p:sp>
            <p:nvSpPr>
              <p:cNvPr id="78" name="TextBox 32">
                <a:extLst>
                  <a:ext uri="{FF2B5EF4-FFF2-40B4-BE49-F238E27FC236}">
                    <a16:creationId xmlns:a16="http://schemas.microsoft.com/office/drawing/2014/main" id="{B0677DD0-C5CD-D58A-E65D-049952D50F82}"/>
                  </a:ext>
                </a:extLst>
              </p:cNvPr>
              <p:cNvSpPr txBox="1"/>
              <p:nvPr/>
            </p:nvSpPr>
            <p:spPr>
              <a:xfrm>
                <a:off x="547801" y="300886"/>
                <a:ext cx="5131144" cy="8591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552"/>
                  </a:lnSpc>
                </a:pPr>
                <a:r>
                  <a:rPr lang="en-US" sz="2058" b="1">
                    <a:solidFill>
                      <a:srgbClr val="0E1413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Simply drop-in for assistance during the times listed here.</a:t>
                </a:r>
              </a:p>
            </p:txBody>
          </p:sp>
        </p:grp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C32EDF-3F05-C86C-ABCD-F5453889BB5E}"/>
              </a:ext>
            </a:extLst>
          </p:cNvPr>
          <p:cNvSpPr/>
          <p:nvPr/>
        </p:nvSpPr>
        <p:spPr>
          <a:xfrm>
            <a:off x="827737" y="3960457"/>
            <a:ext cx="11638086" cy="32622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TextBox 44">
            <a:extLst>
              <a:ext uri="{FF2B5EF4-FFF2-40B4-BE49-F238E27FC236}">
                <a16:creationId xmlns:a16="http://schemas.microsoft.com/office/drawing/2014/main" id="{926681D0-C2C1-08FF-6AC1-AF4C996BFCDC}"/>
              </a:ext>
            </a:extLst>
          </p:cNvPr>
          <p:cNvSpPr txBox="1"/>
          <p:nvPr/>
        </p:nvSpPr>
        <p:spPr>
          <a:xfrm>
            <a:off x="685800" y="3785473"/>
            <a:ext cx="11867159" cy="3671230"/>
          </a:xfrm>
          <a:prstGeom prst="rect">
            <a:avLst/>
          </a:prstGeom>
        </p:spPr>
        <p:txBody>
          <a:bodyPr lIns="75798" tIns="75798" rIns="75798" bIns="75798" rtlCol="0" anchor="ctr"/>
          <a:lstStyle/>
          <a:p>
            <a:pPr algn="ctr">
              <a:lnSpc>
                <a:spcPts val="1601"/>
              </a:lnSpc>
            </a:pPr>
            <a:endParaRPr/>
          </a:p>
        </p:txBody>
      </p:sp>
      <p:sp>
        <p:nvSpPr>
          <p:cNvPr id="87" name="TextBox 49">
            <a:extLst>
              <a:ext uri="{FF2B5EF4-FFF2-40B4-BE49-F238E27FC236}">
                <a16:creationId xmlns:a16="http://schemas.microsoft.com/office/drawing/2014/main" id="{9474968A-D8E4-B4F9-F1C2-6126A992C25E}"/>
              </a:ext>
            </a:extLst>
          </p:cNvPr>
          <p:cNvSpPr txBox="1"/>
          <p:nvPr/>
        </p:nvSpPr>
        <p:spPr>
          <a:xfrm>
            <a:off x="1667680" y="4081540"/>
            <a:ext cx="9903399" cy="432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7"/>
              </a:lnSpc>
            </a:pPr>
            <a:r>
              <a:rPr lang="en-US" sz="2909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CHEM 111 Tutoring:</a:t>
            </a:r>
          </a:p>
        </p:txBody>
      </p:sp>
      <p:sp>
        <p:nvSpPr>
          <p:cNvPr id="104" name="TextBox 53">
            <a:extLst>
              <a:ext uri="{FF2B5EF4-FFF2-40B4-BE49-F238E27FC236}">
                <a16:creationId xmlns:a16="http://schemas.microsoft.com/office/drawing/2014/main" id="{5348F0A4-1AE1-2890-1241-267091F9C78E}"/>
              </a:ext>
            </a:extLst>
          </p:cNvPr>
          <p:cNvSpPr txBox="1"/>
          <p:nvPr/>
        </p:nvSpPr>
        <p:spPr>
          <a:xfrm>
            <a:off x="134045" y="2407630"/>
            <a:ext cx="17109466" cy="1030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188"/>
              </a:lnSpc>
              <a:spcBef>
                <a:spcPct val="0"/>
              </a:spcBef>
            </a:pP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We support WVU students of </a:t>
            </a:r>
            <a:r>
              <a:rPr lang="en-US" sz="2992" b="1" u="sng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all</a:t>
            </a: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majors in their STEM educational journey with </a:t>
            </a:r>
            <a:r>
              <a:rPr lang="en-US" sz="2992" b="1" i="1" dirty="0">
                <a:solidFill>
                  <a:srgbClr val="FF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FREE</a:t>
            </a: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tutoring services for introductory STEM courses, academic workshops, and fun events.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7882CB9-A7F5-3BAD-04D3-058B48BCF2FF}"/>
              </a:ext>
            </a:extLst>
          </p:cNvPr>
          <p:cNvGrpSpPr/>
          <p:nvPr/>
        </p:nvGrpSpPr>
        <p:grpSpPr>
          <a:xfrm>
            <a:off x="1109115" y="7648931"/>
            <a:ext cx="11020527" cy="1774419"/>
            <a:chOff x="5596790" y="8183843"/>
            <a:chExt cx="11020527" cy="1774419"/>
          </a:xfrm>
        </p:grpSpPr>
        <p:grpSp>
          <p:nvGrpSpPr>
            <p:cNvPr id="68" name="Group 18">
              <a:extLst>
                <a:ext uri="{FF2B5EF4-FFF2-40B4-BE49-F238E27FC236}">
                  <a16:creationId xmlns:a16="http://schemas.microsoft.com/office/drawing/2014/main" id="{1A9C5553-68AA-C0CE-B724-63DBBBCD81F6}"/>
                </a:ext>
              </a:extLst>
            </p:cNvPr>
            <p:cNvGrpSpPr/>
            <p:nvPr/>
          </p:nvGrpSpPr>
          <p:grpSpPr>
            <a:xfrm>
              <a:off x="5596790" y="8183843"/>
              <a:ext cx="11020527" cy="1774419"/>
              <a:chOff x="0" y="0"/>
              <a:chExt cx="1208528" cy="1122123"/>
            </a:xfrm>
          </p:grpSpPr>
          <p:sp>
            <p:nvSpPr>
              <p:cNvPr id="69" name="Freeform 19">
                <a:extLst>
                  <a:ext uri="{FF2B5EF4-FFF2-40B4-BE49-F238E27FC236}">
                    <a16:creationId xmlns:a16="http://schemas.microsoft.com/office/drawing/2014/main" id="{B2381493-7C91-755E-6B8F-D56332BC3C57}"/>
                  </a:ext>
                </a:extLst>
              </p:cNvPr>
              <p:cNvSpPr/>
              <p:nvPr/>
            </p:nvSpPr>
            <p:spPr>
              <a:xfrm>
                <a:off x="0" y="0"/>
                <a:ext cx="1208528" cy="1122123"/>
              </a:xfrm>
              <a:custGeom>
                <a:avLst/>
                <a:gdLst/>
                <a:ahLst/>
                <a:cxnLst/>
                <a:rect l="l" t="t" r="r" b="b"/>
                <a:pathLst>
                  <a:path w="1208528" h="1122123">
                    <a:moveTo>
                      <a:pt x="0" y="0"/>
                    </a:moveTo>
                    <a:lnTo>
                      <a:pt x="1208528" y="0"/>
                    </a:lnTo>
                    <a:lnTo>
                      <a:pt x="1208528" y="1122123"/>
                    </a:lnTo>
                    <a:lnTo>
                      <a:pt x="0" y="1122123"/>
                    </a:lnTo>
                    <a:close/>
                  </a:path>
                </a:pathLst>
              </a:custGeom>
              <a:solidFill>
                <a:srgbClr val="3E72A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TextBox 20">
                <a:extLst>
                  <a:ext uri="{FF2B5EF4-FFF2-40B4-BE49-F238E27FC236}">
                    <a16:creationId xmlns:a16="http://schemas.microsoft.com/office/drawing/2014/main" id="{1F2ECB90-0F9A-31CF-53D8-168B26978FDE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208528" cy="1141173"/>
              </a:xfrm>
              <a:prstGeom prst="rect">
                <a:avLst/>
              </a:prstGeom>
            </p:spPr>
            <p:txBody>
              <a:bodyPr lIns="75981" tIns="75981" rIns="75981" bIns="75981" rtlCol="0" anchor="ctr"/>
              <a:lstStyle/>
              <a:p>
                <a:pPr algn="ctr">
                  <a:lnSpc>
                    <a:spcPts val="1601"/>
                  </a:lnSpc>
                </a:pPr>
                <a:endParaRPr/>
              </a:p>
            </p:txBody>
          </p:sp>
        </p:grpSp>
        <p:sp>
          <p:nvSpPr>
            <p:cNvPr id="74" name="TextBox 24">
              <a:extLst>
                <a:ext uri="{FF2B5EF4-FFF2-40B4-BE49-F238E27FC236}">
                  <a16:creationId xmlns:a16="http://schemas.microsoft.com/office/drawing/2014/main" id="{848CEC17-02F1-FBA9-9CE5-29E93003CE7B}"/>
                </a:ext>
              </a:extLst>
            </p:cNvPr>
            <p:cNvSpPr txBox="1"/>
            <p:nvPr/>
          </p:nvSpPr>
          <p:spPr>
            <a:xfrm>
              <a:off x="6430456" y="8634402"/>
              <a:ext cx="9578030" cy="1239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2104" lvl="1" indent="-226052" algn="l">
                <a:lnSpc>
                  <a:spcPts val="2931"/>
                </a:lnSpc>
                <a:buFont typeface="Arial"/>
                <a:buChar char="•"/>
              </a:pPr>
              <a:endParaRPr lang="en-US" sz="1944" dirty="0">
                <a:solidFill>
                  <a:srgbClr val="2064A1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7692E95-6311-377A-1218-D82A7EEF1678}"/>
                </a:ext>
              </a:extLst>
            </p:cNvPr>
            <p:cNvSpPr/>
            <p:nvPr/>
          </p:nvSpPr>
          <p:spPr>
            <a:xfrm>
              <a:off x="5727150" y="8270382"/>
              <a:ext cx="10732050" cy="15779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51">
              <a:extLst>
                <a:ext uri="{FF2B5EF4-FFF2-40B4-BE49-F238E27FC236}">
                  <a16:creationId xmlns:a16="http://schemas.microsoft.com/office/drawing/2014/main" id="{D6F3310C-F05E-D2CB-4901-70AD35AEAF0F}"/>
                </a:ext>
              </a:extLst>
            </p:cNvPr>
            <p:cNvSpPr txBox="1"/>
            <p:nvPr/>
          </p:nvSpPr>
          <p:spPr>
            <a:xfrm>
              <a:off x="6189643" y="8343900"/>
              <a:ext cx="9818843" cy="4322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16"/>
                </a:lnSpc>
              </a:pPr>
              <a:r>
                <a:rPr lang="en-US" sz="28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We Offer </a:t>
              </a:r>
              <a:r>
                <a:rPr lang="en-US" sz="2800" b="1" i="1" u="sng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Free</a:t>
              </a:r>
              <a:r>
                <a:rPr lang="en-US" sz="28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Tutoring for:</a:t>
              </a:r>
            </a:p>
          </p:txBody>
        </p:sp>
        <p:sp>
          <p:nvSpPr>
            <p:cNvPr id="4" name="TextBox 51">
              <a:extLst>
                <a:ext uri="{FF2B5EF4-FFF2-40B4-BE49-F238E27FC236}">
                  <a16:creationId xmlns:a16="http://schemas.microsoft.com/office/drawing/2014/main" id="{1B17EAC8-1493-50DB-4EEF-BAA3C5FDC46D}"/>
                </a:ext>
              </a:extLst>
            </p:cNvPr>
            <p:cNvSpPr txBox="1"/>
            <p:nvPr/>
          </p:nvSpPr>
          <p:spPr>
            <a:xfrm>
              <a:off x="6040314" y="8833720"/>
              <a:ext cx="5093847" cy="8817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CHEM: 110, 111, 112, 115, and 116</a:t>
              </a:r>
            </a:p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MATH: 124 and 150</a:t>
              </a:r>
              <a:endParaRPr lang="en-US" sz="20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endParaRPr>
            </a:p>
          </p:txBody>
        </p:sp>
        <p:sp>
          <p:nvSpPr>
            <p:cNvPr id="8" name="TextBox 51">
              <a:extLst>
                <a:ext uri="{FF2B5EF4-FFF2-40B4-BE49-F238E27FC236}">
                  <a16:creationId xmlns:a16="http://schemas.microsoft.com/office/drawing/2014/main" id="{9E2A1897-11FE-950E-8753-19F63C804F25}"/>
                </a:ext>
              </a:extLst>
            </p:cNvPr>
            <p:cNvSpPr txBox="1"/>
            <p:nvPr/>
          </p:nvSpPr>
          <p:spPr>
            <a:xfrm>
              <a:off x="11328588" y="8819870"/>
              <a:ext cx="5093847" cy="8817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PHYS: 101, 102, 111, and 112</a:t>
              </a:r>
            </a:p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STAT: 111, 211, 215, and 312</a:t>
              </a:r>
              <a:endParaRPr lang="en-US" sz="20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endParaRPr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440CCB7-9D35-3C9A-5CFA-B2EC3E900EA7}"/>
              </a:ext>
            </a:extLst>
          </p:cNvPr>
          <p:cNvGraphicFramePr>
            <a:graphicFrameLocks noGrp="1"/>
          </p:cNvGraphicFramePr>
          <p:nvPr/>
        </p:nvGraphicFramePr>
        <p:xfrm>
          <a:off x="1215575" y="4848027"/>
          <a:ext cx="10862410" cy="1572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885">
                  <a:extLst>
                    <a:ext uri="{9D8B030D-6E8A-4147-A177-3AD203B41FA5}">
                      <a16:colId xmlns:a16="http://schemas.microsoft.com/office/drawing/2014/main" val="288704163"/>
                    </a:ext>
                  </a:extLst>
                </a:gridCol>
                <a:gridCol w="2255740">
                  <a:extLst>
                    <a:ext uri="{9D8B030D-6E8A-4147-A177-3AD203B41FA5}">
                      <a16:colId xmlns:a16="http://schemas.microsoft.com/office/drawing/2014/main" val="145506008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228258114"/>
                    </a:ext>
                  </a:extLst>
                </a:gridCol>
                <a:gridCol w="2316260">
                  <a:extLst>
                    <a:ext uri="{9D8B030D-6E8A-4147-A177-3AD203B41FA5}">
                      <a16:colId xmlns:a16="http://schemas.microsoft.com/office/drawing/2014/main" val="1749952403"/>
                    </a:ext>
                  </a:extLst>
                </a:gridCol>
                <a:gridCol w="2294125">
                  <a:extLst>
                    <a:ext uri="{9D8B030D-6E8A-4147-A177-3AD203B41FA5}">
                      <a16:colId xmlns:a16="http://schemas.microsoft.com/office/drawing/2014/main" val="1990720049"/>
                    </a:ext>
                  </a:extLst>
                </a:gridCol>
              </a:tblGrid>
              <a:tr h="62747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81932"/>
                  </a:ext>
                </a:extLst>
              </a:tr>
              <a:tr h="8611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1:30 – 5 PM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 AM – 3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1:30 – 5 PM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10 AM – 3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By Virtual* Appointment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889259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EF14FB9E-9AEC-F362-3814-AD7459BF1F82}"/>
              </a:ext>
            </a:extLst>
          </p:cNvPr>
          <p:cNvGrpSpPr/>
          <p:nvPr/>
        </p:nvGrpSpPr>
        <p:grpSpPr>
          <a:xfrm>
            <a:off x="479049" y="9404105"/>
            <a:ext cx="17329902" cy="882895"/>
            <a:chOff x="680377" y="9404105"/>
            <a:chExt cx="17329902" cy="88289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0F875D8-CA9E-B933-C8D4-A41E563D0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6549" t="17186" r="6513" b="21758"/>
            <a:stretch/>
          </p:blipFill>
          <p:spPr>
            <a:xfrm>
              <a:off x="13196751" y="9404105"/>
              <a:ext cx="2761321" cy="882895"/>
            </a:xfrm>
            <a:prstGeom prst="rect">
              <a:avLst/>
            </a:prstGeom>
          </p:spPr>
        </p:pic>
        <p:sp>
          <p:nvSpPr>
            <p:cNvPr id="22" name="TextBox 53">
              <a:extLst>
                <a:ext uri="{FF2B5EF4-FFF2-40B4-BE49-F238E27FC236}">
                  <a16:creationId xmlns:a16="http://schemas.microsoft.com/office/drawing/2014/main" id="{5793F792-1F81-8B1E-540F-B4816340BF2A}"/>
                </a:ext>
              </a:extLst>
            </p:cNvPr>
            <p:cNvSpPr txBox="1"/>
            <p:nvPr/>
          </p:nvSpPr>
          <p:spPr>
            <a:xfrm>
              <a:off x="680377" y="9709753"/>
              <a:ext cx="12502224" cy="4629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188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For updates on tutoring, workshops, and events, visit our website </a:t>
              </a: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  <a:hlinkClick r:id="rId11"/>
                </a:rPr>
                <a:t>https://stemcollab.wvu.edu/</a:t>
              </a: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and</a:t>
              </a:r>
            </a:p>
          </p:txBody>
        </p:sp>
        <p:sp>
          <p:nvSpPr>
            <p:cNvPr id="23" name="TextBox 53">
              <a:extLst>
                <a:ext uri="{FF2B5EF4-FFF2-40B4-BE49-F238E27FC236}">
                  <a16:creationId xmlns:a16="http://schemas.microsoft.com/office/drawing/2014/main" id="{43E655C4-A081-B997-A6C2-549110A5B898}"/>
                </a:ext>
              </a:extLst>
            </p:cNvPr>
            <p:cNvSpPr txBox="1"/>
            <p:nvPr/>
          </p:nvSpPr>
          <p:spPr>
            <a:xfrm>
              <a:off x="15925800" y="9709753"/>
              <a:ext cx="2084479" cy="4629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188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@wvu_stem_lc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43040F0-1C8A-5E31-3743-8A8B22BC50E8}"/>
              </a:ext>
            </a:extLst>
          </p:cNvPr>
          <p:cNvSpPr txBox="1"/>
          <p:nvPr/>
        </p:nvSpPr>
        <p:spPr>
          <a:xfrm>
            <a:off x="4981582" y="6723232"/>
            <a:ext cx="709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*Virtual Appointments are made through Navigate and are held on Zoom.</a:t>
            </a:r>
          </a:p>
        </p:txBody>
      </p:sp>
    </p:spTree>
    <p:extLst>
      <p:ext uri="{BB962C8B-B14F-4D97-AF65-F5344CB8AC3E}">
        <p14:creationId xmlns:p14="http://schemas.microsoft.com/office/powerpoint/2010/main" val="3122718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4AB64-9789-C1FC-A7B1-8DD0815C4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43">
            <a:extLst>
              <a:ext uri="{FF2B5EF4-FFF2-40B4-BE49-F238E27FC236}">
                <a16:creationId xmlns:a16="http://schemas.microsoft.com/office/drawing/2014/main" id="{9CFA8087-3382-8E58-0E88-73F79CFF4FEE}"/>
              </a:ext>
            </a:extLst>
          </p:cNvPr>
          <p:cNvSpPr/>
          <p:nvPr/>
        </p:nvSpPr>
        <p:spPr>
          <a:xfrm>
            <a:off x="685800" y="3840053"/>
            <a:ext cx="11867159" cy="3616650"/>
          </a:xfrm>
          <a:custGeom>
            <a:avLst/>
            <a:gdLst/>
            <a:ahLst/>
            <a:cxnLst/>
            <a:rect l="l" t="t" r="r" b="b"/>
            <a:pathLst>
              <a:path w="1245206" h="1262321">
                <a:moveTo>
                  <a:pt x="0" y="0"/>
                </a:moveTo>
                <a:lnTo>
                  <a:pt x="1245206" y="0"/>
                </a:lnTo>
                <a:lnTo>
                  <a:pt x="1245206" y="1262321"/>
                </a:lnTo>
                <a:lnTo>
                  <a:pt x="0" y="1262321"/>
                </a:lnTo>
                <a:close/>
              </a:path>
            </a:pathLst>
          </a:custGeom>
          <a:solidFill>
            <a:srgbClr val="F5C63B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85BEA55C-01F7-3B69-A45A-BAD8FF706A2C}"/>
              </a:ext>
            </a:extLst>
          </p:cNvPr>
          <p:cNvSpPr/>
          <p:nvPr/>
        </p:nvSpPr>
        <p:spPr>
          <a:xfrm>
            <a:off x="680376" y="43657"/>
            <a:ext cx="1834219" cy="1563290"/>
          </a:xfrm>
          <a:custGeom>
            <a:avLst/>
            <a:gdLst/>
            <a:ahLst/>
            <a:cxnLst/>
            <a:rect l="l" t="t" r="r" b="b"/>
            <a:pathLst>
              <a:path w="1834219" h="1563290">
                <a:moveTo>
                  <a:pt x="0" y="0"/>
                </a:moveTo>
                <a:lnTo>
                  <a:pt x="1834219" y="0"/>
                </a:lnTo>
                <a:lnTo>
                  <a:pt x="1834219" y="1563290"/>
                </a:lnTo>
                <a:lnTo>
                  <a:pt x="0" y="15632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C99A6A5B-1AD4-B4B0-BA54-18D99E37BF09}"/>
              </a:ext>
            </a:extLst>
          </p:cNvPr>
          <p:cNvGrpSpPr/>
          <p:nvPr/>
        </p:nvGrpSpPr>
        <p:grpSpPr>
          <a:xfrm>
            <a:off x="0" y="1642873"/>
            <a:ext cx="18288000" cy="277844"/>
            <a:chOff x="0" y="0"/>
            <a:chExt cx="3679398" cy="559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5AD6BF1-94CB-31A3-1228-7520CE543754}"/>
                </a:ext>
              </a:extLst>
            </p:cNvPr>
            <p:cNvSpPr/>
            <p:nvPr/>
          </p:nvSpPr>
          <p:spPr>
            <a:xfrm>
              <a:off x="0" y="0"/>
              <a:ext cx="3679398" cy="55900"/>
            </a:xfrm>
            <a:custGeom>
              <a:avLst/>
              <a:gdLst/>
              <a:ahLst/>
              <a:cxnLst/>
              <a:rect l="l" t="t" r="r" b="b"/>
              <a:pathLst>
                <a:path w="3679398" h="55900">
                  <a:moveTo>
                    <a:pt x="0" y="0"/>
                  </a:moveTo>
                  <a:lnTo>
                    <a:pt x="3679398" y="0"/>
                  </a:lnTo>
                  <a:lnTo>
                    <a:pt x="3679398" y="55900"/>
                  </a:lnTo>
                  <a:lnTo>
                    <a:pt x="0" y="55900"/>
                  </a:lnTo>
                  <a:close/>
                </a:path>
              </a:pathLst>
            </a:custGeom>
            <a:solidFill>
              <a:srgbClr val="3E72A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248485B3-1AD4-E0D8-99C7-398DCC2283BB}"/>
                </a:ext>
              </a:extLst>
            </p:cNvPr>
            <p:cNvSpPr txBox="1"/>
            <p:nvPr/>
          </p:nvSpPr>
          <p:spPr>
            <a:xfrm>
              <a:off x="0" y="-19050"/>
              <a:ext cx="3679398" cy="74950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B9CEBEEA-EC6E-1C4F-2577-0B63231BE9B1}"/>
              </a:ext>
            </a:extLst>
          </p:cNvPr>
          <p:cNvGrpSpPr/>
          <p:nvPr/>
        </p:nvGrpSpPr>
        <p:grpSpPr>
          <a:xfrm>
            <a:off x="0" y="1911981"/>
            <a:ext cx="18288000" cy="288835"/>
            <a:chOff x="0" y="0"/>
            <a:chExt cx="3679398" cy="58111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78DCD22E-FD50-010F-0104-29401CBC56FD}"/>
                </a:ext>
              </a:extLst>
            </p:cNvPr>
            <p:cNvSpPr/>
            <p:nvPr/>
          </p:nvSpPr>
          <p:spPr>
            <a:xfrm>
              <a:off x="0" y="0"/>
              <a:ext cx="3679398" cy="58111"/>
            </a:xfrm>
            <a:custGeom>
              <a:avLst/>
              <a:gdLst/>
              <a:ahLst/>
              <a:cxnLst/>
              <a:rect l="l" t="t" r="r" b="b"/>
              <a:pathLst>
                <a:path w="3679398" h="58111">
                  <a:moveTo>
                    <a:pt x="0" y="0"/>
                  </a:moveTo>
                  <a:lnTo>
                    <a:pt x="3679398" y="0"/>
                  </a:lnTo>
                  <a:lnTo>
                    <a:pt x="3679398" y="58111"/>
                  </a:lnTo>
                  <a:lnTo>
                    <a:pt x="0" y="58111"/>
                  </a:lnTo>
                  <a:close/>
                </a:path>
              </a:pathLst>
            </a:custGeom>
            <a:solidFill>
              <a:srgbClr val="F5C63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FD66E5AD-A3FA-08BF-1848-60824B48B9C9}"/>
                </a:ext>
              </a:extLst>
            </p:cNvPr>
            <p:cNvSpPr txBox="1"/>
            <p:nvPr/>
          </p:nvSpPr>
          <p:spPr>
            <a:xfrm>
              <a:off x="0" y="-19050"/>
              <a:ext cx="3679398" cy="77161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CD93A832-009A-0EE5-0D24-9A14050D6268}"/>
              </a:ext>
            </a:extLst>
          </p:cNvPr>
          <p:cNvGrpSpPr/>
          <p:nvPr/>
        </p:nvGrpSpPr>
        <p:grpSpPr>
          <a:xfrm>
            <a:off x="0" y="2103157"/>
            <a:ext cx="18288000" cy="144743"/>
            <a:chOff x="0" y="0"/>
            <a:chExt cx="3679398" cy="29121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9255B6EE-90E3-1AFC-9988-96E0C4B38116}"/>
                </a:ext>
              </a:extLst>
            </p:cNvPr>
            <p:cNvSpPr/>
            <p:nvPr/>
          </p:nvSpPr>
          <p:spPr>
            <a:xfrm>
              <a:off x="0" y="0"/>
              <a:ext cx="3679398" cy="29121"/>
            </a:xfrm>
            <a:custGeom>
              <a:avLst/>
              <a:gdLst/>
              <a:ahLst/>
              <a:cxnLst/>
              <a:rect l="l" t="t" r="r" b="b"/>
              <a:pathLst>
                <a:path w="3679398" h="29121">
                  <a:moveTo>
                    <a:pt x="0" y="0"/>
                  </a:moveTo>
                  <a:lnTo>
                    <a:pt x="3679398" y="0"/>
                  </a:lnTo>
                  <a:lnTo>
                    <a:pt x="3679398" y="29121"/>
                  </a:lnTo>
                  <a:lnTo>
                    <a:pt x="0" y="29121"/>
                  </a:lnTo>
                  <a:close/>
                </a:path>
              </a:pathLst>
            </a:custGeom>
            <a:solidFill>
              <a:srgbClr val="F48F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534B791B-2A4A-4C8E-E108-B475331FB5B5}"/>
                </a:ext>
              </a:extLst>
            </p:cNvPr>
            <p:cNvSpPr txBox="1"/>
            <p:nvPr/>
          </p:nvSpPr>
          <p:spPr>
            <a:xfrm>
              <a:off x="0" y="-19050"/>
              <a:ext cx="3679398" cy="48171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6" name="TextBox 56">
            <a:extLst>
              <a:ext uri="{FF2B5EF4-FFF2-40B4-BE49-F238E27FC236}">
                <a16:creationId xmlns:a16="http://schemas.microsoft.com/office/drawing/2014/main" id="{94ABD2EB-5563-05EE-D090-299458907CAE}"/>
              </a:ext>
            </a:extLst>
          </p:cNvPr>
          <p:cNvSpPr txBox="1"/>
          <p:nvPr/>
        </p:nvSpPr>
        <p:spPr>
          <a:xfrm>
            <a:off x="2825657" y="438657"/>
            <a:ext cx="11779935" cy="935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5"/>
              </a:lnSpc>
            </a:pPr>
            <a:r>
              <a:rPr lang="en-US" sz="7245" dirty="0">
                <a:solidFill>
                  <a:srgbClr val="2064A1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STEM Learning Center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EE8BE6E-0D6D-E37C-EEA4-038B2E3983E9}"/>
              </a:ext>
            </a:extLst>
          </p:cNvPr>
          <p:cNvGrpSpPr/>
          <p:nvPr/>
        </p:nvGrpSpPr>
        <p:grpSpPr>
          <a:xfrm>
            <a:off x="12877800" y="4252725"/>
            <a:ext cx="5249429" cy="4859987"/>
            <a:chOff x="200942" y="4167692"/>
            <a:chExt cx="5249429" cy="4859987"/>
          </a:xfrm>
        </p:grpSpPr>
        <p:grpSp>
          <p:nvGrpSpPr>
            <p:cNvPr id="62" name="Group 3">
              <a:extLst>
                <a:ext uri="{FF2B5EF4-FFF2-40B4-BE49-F238E27FC236}">
                  <a16:creationId xmlns:a16="http://schemas.microsoft.com/office/drawing/2014/main" id="{3D7A804B-01C2-C4D7-44E0-B72553FC3C59}"/>
                </a:ext>
              </a:extLst>
            </p:cNvPr>
            <p:cNvGrpSpPr/>
            <p:nvPr/>
          </p:nvGrpSpPr>
          <p:grpSpPr>
            <a:xfrm>
              <a:off x="200942" y="4167692"/>
              <a:ext cx="5249429" cy="3667083"/>
              <a:chOff x="89399" y="9525"/>
              <a:chExt cx="6999238" cy="4889443"/>
            </a:xfrm>
          </p:grpSpPr>
          <p:sp>
            <p:nvSpPr>
              <p:cNvPr id="63" name="Freeform 4">
                <a:extLst>
                  <a:ext uri="{FF2B5EF4-FFF2-40B4-BE49-F238E27FC236}">
                    <a16:creationId xmlns:a16="http://schemas.microsoft.com/office/drawing/2014/main" id="{72C55F23-EA36-7286-840D-189A275ECF02}"/>
                  </a:ext>
                </a:extLst>
              </p:cNvPr>
              <p:cNvSpPr/>
              <p:nvPr/>
            </p:nvSpPr>
            <p:spPr>
              <a:xfrm>
                <a:off x="364667" y="1581435"/>
                <a:ext cx="6219309" cy="3317533"/>
              </a:xfrm>
              <a:custGeom>
                <a:avLst/>
                <a:gdLst/>
                <a:ahLst/>
                <a:cxnLst/>
                <a:rect l="l" t="t" r="r" b="b"/>
                <a:pathLst>
                  <a:path w="6219309" h="3317531">
                    <a:moveTo>
                      <a:pt x="0" y="0"/>
                    </a:moveTo>
                    <a:lnTo>
                      <a:pt x="6219309" y="0"/>
                    </a:lnTo>
                    <a:lnTo>
                      <a:pt x="6219309" y="3317530"/>
                    </a:lnTo>
                    <a:lnTo>
                      <a:pt x="0" y="331753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5">
                <a:extLst>
                  <a:ext uri="{FF2B5EF4-FFF2-40B4-BE49-F238E27FC236}">
                    <a16:creationId xmlns:a16="http://schemas.microsoft.com/office/drawing/2014/main" id="{3C300648-4C87-2E9F-A39B-B96D00FE7338}"/>
                  </a:ext>
                </a:extLst>
              </p:cNvPr>
              <p:cNvSpPr/>
              <p:nvPr/>
            </p:nvSpPr>
            <p:spPr>
              <a:xfrm rot="353631">
                <a:off x="2378352" y="1689584"/>
                <a:ext cx="1836086" cy="2035983"/>
              </a:xfrm>
              <a:custGeom>
                <a:avLst/>
                <a:gdLst/>
                <a:ahLst/>
                <a:cxnLst/>
                <a:rect l="l" t="t" r="r" b="b"/>
                <a:pathLst>
                  <a:path w="1836086" h="2035983">
                    <a:moveTo>
                      <a:pt x="0" y="0"/>
                    </a:moveTo>
                    <a:lnTo>
                      <a:pt x="1836087" y="0"/>
                    </a:lnTo>
                    <a:lnTo>
                      <a:pt x="1836087" y="2035983"/>
                    </a:lnTo>
                    <a:lnTo>
                      <a:pt x="0" y="203598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6">
                <a:extLst>
                  <a:ext uri="{FF2B5EF4-FFF2-40B4-BE49-F238E27FC236}">
                    <a16:creationId xmlns:a16="http://schemas.microsoft.com/office/drawing/2014/main" id="{F5B0B379-FCC4-5338-5AB3-62906CAFDDE7}"/>
                  </a:ext>
                </a:extLst>
              </p:cNvPr>
              <p:cNvSpPr/>
              <p:nvPr/>
            </p:nvSpPr>
            <p:spPr>
              <a:xfrm rot="353631">
                <a:off x="2432551" y="1795770"/>
                <a:ext cx="1727691" cy="1915785"/>
              </a:xfrm>
              <a:custGeom>
                <a:avLst/>
                <a:gdLst/>
                <a:ahLst/>
                <a:cxnLst/>
                <a:rect l="l" t="t" r="r" b="b"/>
                <a:pathLst>
                  <a:path w="1727690" h="1915785">
                    <a:moveTo>
                      <a:pt x="0" y="0"/>
                    </a:moveTo>
                    <a:lnTo>
                      <a:pt x="1727689" y="0"/>
                    </a:lnTo>
                    <a:lnTo>
                      <a:pt x="1727689" y="1915785"/>
                    </a:lnTo>
                    <a:lnTo>
                      <a:pt x="0" y="191578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7">
                <a:extLst>
                  <a:ext uri="{FF2B5EF4-FFF2-40B4-BE49-F238E27FC236}">
                    <a16:creationId xmlns:a16="http://schemas.microsoft.com/office/drawing/2014/main" id="{996A81B1-01B5-28BA-5A87-031706FEF1F7}"/>
                  </a:ext>
                </a:extLst>
              </p:cNvPr>
              <p:cNvSpPr/>
              <p:nvPr/>
            </p:nvSpPr>
            <p:spPr>
              <a:xfrm>
                <a:off x="89399" y="206898"/>
                <a:ext cx="780144" cy="968576"/>
              </a:xfrm>
              <a:custGeom>
                <a:avLst/>
                <a:gdLst/>
                <a:ahLst/>
                <a:cxnLst/>
                <a:rect l="l" t="t" r="r" b="b"/>
                <a:pathLst>
                  <a:path w="780144" h="968576">
                    <a:moveTo>
                      <a:pt x="0" y="0"/>
                    </a:moveTo>
                    <a:lnTo>
                      <a:pt x="780144" y="0"/>
                    </a:lnTo>
                    <a:lnTo>
                      <a:pt x="780144" y="968576"/>
                    </a:lnTo>
                    <a:lnTo>
                      <a:pt x="0" y="968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TextBox 8">
                <a:extLst>
                  <a:ext uri="{FF2B5EF4-FFF2-40B4-BE49-F238E27FC236}">
                    <a16:creationId xmlns:a16="http://schemas.microsoft.com/office/drawing/2014/main" id="{8CA1381E-E416-E3B8-0423-EC23E4A1ED15}"/>
                  </a:ext>
                </a:extLst>
              </p:cNvPr>
              <p:cNvSpPr txBox="1"/>
              <p:nvPr/>
            </p:nvSpPr>
            <p:spPr>
              <a:xfrm>
                <a:off x="1090773" y="9525"/>
                <a:ext cx="5997864" cy="13728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3380"/>
                  </a:lnSpc>
                </a:pPr>
                <a:r>
                  <a:rPr lang="en-US" sz="2817" b="1" dirty="0">
                    <a:solidFill>
                      <a:srgbClr val="000000"/>
                    </a:solidFill>
                    <a:latin typeface="Quicksand Bold"/>
                    <a:ea typeface="Quicksand Bold"/>
                    <a:cs typeface="Quicksand Bold"/>
                    <a:sym typeface="Quicksand Bold"/>
                  </a:rPr>
                  <a:t>CRL Building Room 152</a:t>
                </a:r>
              </a:p>
              <a:p>
                <a:pPr algn="l">
                  <a:lnSpc>
                    <a:spcPts val="2458"/>
                  </a:lnSpc>
                </a:pPr>
                <a:r>
                  <a:rPr lang="en-US" sz="2048" b="1" dirty="0">
                    <a:solidFill>
                      <a:srgbClr val="000000"/>
                    </a:solidFill>
                    <a:latin typeface="Quicksand Bold"/>
                    <a:ea typeface="Quicksand Bold"/>
                    <a:cs typeface="Quicksand Bold"/>
                    <a:sym typeface="Quicksand Bold"/>
                  </a:rPr>
                  <a:t>*Behind Clark Hall and across from the Mountainlair Parking Garage.</a:t>
                </a:r>
              </a:p>
            </p:txBody>
          </p:sp>
        </p:grpSp>
        <p:grpSp>
          <p:nvGrpSpPr>
            <p:cNvPr id="75" name="Group 25">
              <a:extLst>
                <a:ext uri="{FF2B5EF4-FFF2-40B4-BE49-F238E27FC236}">
                  <a16:creationId xmlns:a16="http://schemas.microsoft.com/office/drawing/2014/main" id="{2CD8ABD6-5970-BC89-4AF7-1D8C9F026A44}"/>
                </a:ext>
              </a:extLst>
            </p:cNvPr>
            <p:cNvGrpSpPr/>
            <p:nvPr/>
          </p:nvGrpSpPr>
          <p:grpSpPr>
            <a:xfrm>
              <a:off x="417055" y="7928551"/>
              <a:ext cx="4606385" cy="1099128"/>
              <a:chOff x="0" y="0"/>
              <a:chExt cx="6141847" cy="1465504"/>
            </a:xfrm>
          </p:grpSpPr>
          <p:grpSp>
            <p:nvGrpSpPr>
              <p:cNvPr id="76" name="Group 26">
                <a:extLst>
                  <a:ext uri="{FF2B5EF4-FFF2-40B4-BE49-F238E27FC236}">
                    <a16:creationId xmlns:a16="http://schemas.microsoft.com/office/drawing/2014/main" id="{C352A948-3DBF-C7E4-15B3-E2C0D998EBE8}"/>
                  </a:ext>
                </a:extLst>
              </p:cNvPr>
              <p:cNvGrpSpPr/>
              <p:nvPr/>
            </p:nvGrpSpPr>
            <p:grpSpPr>
              <a:xfrm>
                <a:off x="0" y="0"/>
                <a:ext cx="6141847" cy="1465504"/>
                <a:chOff x="0" y="0"/>
                <a:chExt cx="3086171" cy="736390"/>
              </a:xfrm>
            </p:grpSpPr>
            <p:sp>
              <p:nvSpPr>
                <p:cNvPr id="81" name="Freeform 27">
                  <a:extLst>
                    <a:ext uri="{FF2B5EF4-FFF2-40B4-BE49-F238E27FC236}">
                      <a16:creationId xmlns:a16="http://schemas.microsoft.com/office/drawing/2014/main" id="{168EF67C-8E50-2BF3-AD5A-6795D764DCC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086172" cy="736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172" h="736390">
                      <a:moveTo>
                        <a:pt x="0" y="0"/>
                      </a:moveTo>
                      <a:lnTo>
                        <a:pt x="3086172" y="0"/>
                      </a:lnTo>
                      <a:lnTo>
                        <a:pt x="3086172" y="736390"/>
                      </a:lnTo>
                      <a:lnTo>
                        <a:pt x="0" y="736390"/>
                      </a:lnTo>
                      <a:close/>
                    </a:path>
                  </a:pathLst>
                </a:custGeom>
                <a:solidFill>
                  <a:srgbClr val="9D999C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TextBox 28">
                  <a:extLst>
                    <a:ext uri="{FF2B5EF4-FFF2-40B4-BE49-F238E27FC236}">
                      <a16:creationId xmlns:a16="http://schemas.microsoft.com/office/drawing/2014/main" id="{07CE3320-CD7D-1843-78A8-738165C91B0C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3086171" cy="755440"/>
                </a:xfrm>
                <a:prstGeom prst="rect">
                  <a:avLst/>
                </a:prstGeom>
              </p:spPr>
              <p:txBody>
                <a:bodyPr lIns="26431" tIns="26431" rIns="26431" bIns="26431" rtlCol="0" anchor="ctr"/>
                <a:lstStyle/>
                <a:p>
                  <a:pPr algn="ctr">
                    <a:lnSpc>
                      <a:spcPts val="1601"/>
                    </a:lnSpc>
                  </a:pPr>
                  <a:endParaRPr/>
                </a:p>
              </p:txBody>
            </p:sp>
          </p:grpSp>
          <p:grpSp>
            <p:nvGrpSpPr>
              <p:cNvPr id="77" name="Group 29">
                <a:extLst>
                  <a:ext uri="{FF2B5EF4-FFF2-40B4-BE49-F238E27FC236}">
                    <a16:creationId xmlns:a16="http://schemas.microsoft.com/office/drawing/2014/main" id="{D9E2B022-6853-84F3-B508-18ACF6C75BA0}"/>
                  </a:ext>
                </a:extLst>
              </p:cNvPr>
              <p:cNvGrpSpPr/>
              <p:nvPr/>
            </p:nvGrpSpPr>
            <p:grpSpPr>
              <a:xfrm>
                <a:off x="137117" y="203200"/>
                <a:ext cx="5853571" cy="1064079"/>
                <a:chOff x="0" y="0"/>
                <a:chExt cx="2941318" cy="534681"/>
              </a:xfrm>
            </p:grpSpPr>
            <p:sp>
              <p:nvSpPr>
                <p:cNvPr id="79" name="Freeform 30">
                  <a:extLst>
                    <a:ext uri="{FF2B5EF4-FFF2-40B4-BE49-F238E27FC236}">
                      <a16:creationId xmlns:a16="http://schemas.microsoft.com/office/drawing/2014/main" id="{27F34AFC-7132-CA6C-1A71-F58A66E8891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941318" cy="534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1318" h="534681">
                      <a:moveTo>
                        <a:pt x="67012" y="0"/>
                      </a:moveTo>
                      <a:lnTo>
                        <a:pt x="2874306" y="0"/>
                      </a:lnTo>
                      <a:cubicBezTo>
                        <a:pt x="2911316" y="0"/>
                        <a:pt x="2941318" y="30002"/>
                        <a:pt x="2941318" y="67012"/>
                      </a:cubicBezTo>
                      <a:lnTo>
                        <a:pt x="2941318" y="467670"/>
                      </a:lnTo>
                      <a:cubicBezTo>
                        <a:pt x="2941318" y="504679"/>
                        <a:pt x="2911316" y="534681"/>
                        <a:pt x="2874306" y="534681"/>
                      </a:cubicBezTo>
                      <a:lnTo>
                        <a:pt x="67012" y="534681"/>
                      </a:lnTo>
                      <a:cubicBezTo>
                        <a:pt x="30002" y="534681"/>
                        <a:pt x="0" y="504679"/>
                        <a:pt x="0" y="467670"/>
                      </a:cubicBezTo>
                      <a:lnTo>
                        <a:pt x="0" y="67012"/>
                      </a:lnTo>
                      <a:cubicBezTo>
                        <a:pt x="0" y="30002"/>
                        <a:pt x="30002" y="0"/>
                        <a:pt x="67012" y="0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TextBox 31">
                  <a:extLst>
                    <a:ext uri="{FF2B5EF4-FFF2-40B4-BE49-F238E27FC236}">
                      <a16:creationId xmlns:a16="http://schemas.microsoft.com/office/drawing/2014/main" id="{49EB8A13-11B3-7C10-FCF9-CF51C4FD9186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2941318" cy="553731"/>
                </a:xfrm>
                <a:prstGeom prst="rect">
                  <a:avLst/>
                </a:prstGeom>
              </p:spPr>
              <p:txBody>
                <a:bodyPr lIns="26431" tIns="26431" rIns="26431" bIns="26431" rtlCol="0" anchor="ctr"/>
                <a:lstStyle/>
                <a:p>
                  <a:pPr algn="ctr">
                    <a:lnSpc>
                      <a:spcPts val="1601"/>
                    </a:lnSpc>
                  </a:pPr>
                  <a:endParaRPr/>
                </a:p>
              </p:txBody>
            </p:sp>
          </p:grpSp>
          <p:sp>
            <p:nvSpPr>
              <p:cNvPr id="78" name="TextBox 32">
                <a:extLst>
                  <a:ext uri="{FF2B5EF4-FFF2-40B4-BE49-F238E27FC236}">
                    <a16:creationId xmlns:a16="http://schemas.microsoft.com/office/drawing/2014/main" id="{CB99BF5A-3D20-46AF-97B0-D89F93AD92B5}"/>
                  </a:ext>
                </a:extLst>
              </p:cNvPr>
              <p:cNvSpPr txBox="1"/>
              <p:nvPr/>
            </p:nvSpPr>
            <p:spPr>
              <a:xfrm>
                <a:off x="547801" y="300886"/>
                <a:ext cx="5131144" cy="8591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552"/>
                  </a:lnSpc>
                </a:pPr>
                <a:r>
                  <a:rPr lang="en-US" sz="2058" b="1">
                    <a:solidFill>
                      <a:srgbClr val="0E1413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Simply drop-in for assistance during the times listed here.</a:t>
                </a:r>
              </a:p>
            </p:txBody>
          </p:sp>
        </p:grp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54A2CAC-3E18-8D24-E0CC-7403867A6095}"/>
              </a:ext>
            </a:extLst>
          </p:cNvPr>
          <p:cNvSpPr/>
          <p:nvPr/>
        </p:nvSpPr>
        <p:spPr>
          <a:xfrm>
            <a:off x="827737" y="3960457"/>
            <a:ext cx="11638086" cy="32622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TextBox 44">
            <a:extLst>
              <a:ext uri="{FF2B5EF4-FFF2-40B4-BE49-F238E27FC236}">
                <a16:creationId xmlns:a16="http://schemas.microsoft.com/office/drawing/2014/main" id="{75E6B42E-FDCF-7268-D6F2-5CF1304275B7}"/>
              </a:ext>
            </a:extLst>
          </p:cNvPr>
          <p:cNvSpPr txBox="1"/>
          <p:nvPr/>
        </p:nvSpPr>
        <p:spPr>
          <a:xfrm>
            <a:off x="685800" y="3785473"/>
            <a:ext cx="11867159" cy="3671230"/>
          </a:xfrm>
          <a:prstGeom prst="rect">
            <a:avLst/>
          </a:prstGeom>
        </p:spPr>
        <p:txBody>
          <a:bodyPr lIns="75798" tIns="75798" rIns="75798" bIns="75798" rtlCol="0" anchor="ctr"/>
          <a:lstStyle/>
          <a:p>
            <a:pPr algn="ctr">
              <a:lnSpc>
                <a:spcPts val="1601"/>
              </a:lnSpc>
            </a:pPr>
            <a:endParaRPr/>
          </a:p>
        </p:txBody>
      </p:sp>
      <p:sp>
        <p:nvSpPr>
          <p:cNvPr id="87" name="TextBox 49">
            <a:extLst>
              <a:ext uri="{FF2B5EF4-FFF2-40B4-BE49-F238E27FC236}">
                <a16:creationId xmlns:a16="http://schemas.microsoft.com/office/drawing/2014/main" id="{AA9D2EB1-E144-1995-E0A9-B8DD8F22C7C5}"/>
              </a:ext>
            </a:extLst>
          </p:cNvPr>
          <p:cNvSpPr txBox="1"/>
          <p:nvPr/>
        </p:nvSpPr>
        <p:spPr>
          <a:xfrm>
            <a:off x="1667680" y="4081540"/>
            <a:ext cx="9903399" cy="432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7"/>
              </a:lnSpc>
            </a:pPr>
            <a:r>
              <a:rPr lang="en-US" sz="2909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CHEM 112 Tutoring:</a:t>
            </a:r>
          </a:p>
        </p:txBody>
      </p:sp>
      <p:sp>
        <p:nvSpPr>
          <p:cNvPr id="104" name="TextBox 53">
            <a:extLst>
              <a:ext uri="{FF2B5EF4-FFF2-40B4-BE49-F238E27FC236}">
                <a16:creationId xmlns:a16="http://schemas.microsoft.com/office/drawing/2014/main" id="{8BB73A3A-F72E-9A53-AEB5-5F9D036FA4E5}"/>
              </a:ext>
            </a:extLst>
          </p:cNvPr>
          <p:cNvSpPr txBox="1"/>
          <p:nvPr/>
        </p:nvSpPr>
        <p:spPr>
          <a:xfrm>
            <a:off x="134045" y="2407630"/>
            <a:ext cx="17109466" cy="1030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188"/>
              </a:lnSpc>
              <a:spcBef>
                <a:spcPct val="0"/>
              </a:spcBef>
            </a:pP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We support WVU students of </a:t>
            </a:r>
            <a:r>
              <a:rPr lang="en-US" sz="2992" b="1" u="sng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all</a:t>
            </a: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majors in their STEM educational journey with </a:t>
            </a:r>
            <a:r>
              <a:rPr lang="en-US" sz="2992" b="1" i="1" dirty="0">
                <a:solidFill>
                  <a:srgbClr val="FF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FREE</a:t>
            </a: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tutoring services for introductory STEM courses, academic workshops, and fun events.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9378A6B-768D-E622-F410-C5D4FC26F37D}"/>
              </a:ext>
            </a:extLst>
          </p:cNvPr>
          <p:cNvGrpSpPr/>
          <p:nvPr/>
        </p:nvGrpSpPr>
        <p:grpSpPr>
          <a:xfrm>
            <a:off x="1109115" y="7648931"/>
            <a:ext cx="11020527" cy="1774419"/>
            <a:chOff x="5596790" y="8183843"/>
            <a:chExt cx="11020527" cy="1774419"/>
          </a:xfrm>
        </p:grpSpPr>
        <p:grpSp>
          <p:nvGrpSpPr>
            <p:cNvPr id="68" name="Group 18">
              <a:extLst>
                <a:ext uri="{FF2B5EF4-FFF2-40B4-BE49-F238E27FC236}">
                  <a16:creationId xmlns:a16="http://schemas.microsoft.com/office/drawing/2014/main" id="{DA5ADB1F-DF00-964F-DE90-418713435D13}"/>
                </a:ext>
              </a:extLst>
            </p:cNvPr>
            <p:cNvGrpSpPr/>
            <p:nvPr/>
          </p:nvGrpSpPr>
          <p:grpSpPr>
            <a:xfrm>
              <a:off x="5596790" y="8183843"/>
              <a:ext cx="11020527" cy="1774419"/>
              <a:chOff x="0" y="0"/>
              <a:chExt cx="1208528" cy="1122123"/>
            </a:xfrm>
          </p:grpSpPr>
          <p:sp>
            <p:nvSpPr>
              <p:cNvPr id="69" name="Freeform 19">
                <a:extLst>
                  <a:ext uri="{FF2B5EF4-FFF2-40B4-BE49-F238E27FC236}">
                    <a16:creationId xmlns:a16="http://schemas.microsoft.com/office/drawing/2014/main" id="{5B40C888-EE40-DAF3-670D-B969A9C30405}"/>
                  </a:ext>
                </a:extLst>
              </p:cNvPr>
              <p:cNvSpPr/>
              <p:nvPr/>
            </p:nvSpPr>
            <p:spPr>
              <a:xfrm>
                <a:off x="0" y="0"/>
                <a:ext cx="1208528" cy="1122123"/>
              </a:xfrm>
              <a:custGeom>
                <a:avLst/>
                <a:gdLst/>
                <a:ahLst/>
                <a:cxnLst/>
                <a:rect l="l" t="t" r="r" b="b"/>
                <a:pathLst>
                  <a:path w="1208528" h="1122123">
                    <a:moveTo>
                      <a:pt x="0" y="0"/>
                    </a:moveTo>
                    <a:lnTo>
                      <a:pt x="1208528" y="0"/>
                    </a:lnTo>
                    <a:lnTo>
                      <a:pt x="1208528" y="1122123"/>
                    </a:lnTo>
                    <a:lnTo>
                      <a:pt x="0" y="1122123"/>
                    </a:lnTo>
                    <a:close/>
                  </a:path>
                </a:pathLst>
              </a:custGeom>
              <a:solidFill>
                <a:srgbClr val="3E72A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TextBox 20">
                <a:extLst>
                  <a:ext uri="{FF2B5EF4-FFF2-40B4-BE49-F238E27FC236}">
                    <a16:creationId xmlns:a16="http://schemas.microsoft.com/office/drawing/2014/main" id="{1D222877-AF6E-3650-C98A-1E31F2067928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208528" cy="1141173"/>
              </a:xfrm>
              <a:prstGeom prst="rect">
                <a:avLst/>
              </a:prstGeom>
            </p:spPr>
            <p:txBody>
              <a:bodyPr lIns="75981" tIns="75981" rIns="75981" bIns="75981" rtlCol="0" anchor="ctr"/>
              <a:lstStyle/>
              <a:p>
                <a:pPr algn="ctr">
                  <a:lnSpc>
                    <a:spcPts val="1601"/>
                  </a:lnSpc>
                </a:pPr>
                <a:endParaRPr/>
              </a:p>
            </p:txBody>
          </p:sp>
        </p:grpSp>
        <p:sp>
          <p:nvSpPr>
            <p:cNvPr id="74" name="TextBox 24">
              <a:extLst>
                <a:ext uri="{FF2B5EF4-FFF2-40B4-BE49-F238E27FC236}">
                  <a16:creationId xmlns:a16="http://schemas.microsoft.com/office/drawing/2014/main" id="{92AA889B-241D-23C7-CEAC-30FA9B9EF9D7}"/>
                </a:ext>
              </a:extLst>
            </p:cNvPr>
            <p:cNvSpPr txBox="1"/>
            <p:nvPr/>
          </p:nvSpPr>
          <p:spPr>
            <a:xfrm>
              <a:off x="6430456" y="8634402"/>
              <a:ext cx="9578030" cy="1239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2104" lvl="1" indent="-226052" algn="l">
                <a:lnSpc>
                  <a:spcPts val="2931"/>
                </a:lnSpc>
                <a:buFont typeface="Arial"/>
                <a:buChar char="•"/>
              </a:pPr>
              <a:endParaRPr lang="en-US" sz="1944" dirty="0">
                <a:solidFill>
                  <a:srgbClr val="2064A1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BAB9905-2573-21CA-7C60-56F388AEBA82}"/>
                </a:ext>
              </a:extLst>
            </p:cNvPr>
            <p:cNvSpPr/>
            <p:nvPr/>
          </p:nvSpPr>
          <p:spPr>
            <a:xfrm>
              <a:off x="5727150" y="8270382"/>
              <a:ext cx="10732050" cy="15779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51">
              <a:extLst>
                <a:ext uri="{FF2B5EF4-FFF2-40B4-BE49-F238E27FC236}">
                  <a16:creationId xmlns:a16="http://schemas.microsoft.com/office/drawing/2014/main" id="{3734B4D2-AADA-27E8-DF44-CFE5E15BF673}"/>
                </a:ext>
              </a:extLst>
            </p:cNvPr>
            <p:cNvSpPr txBox="1"/>
            <p:nvPr/>
          </p:nvSpPr>
          <p:spPr>
            <a:xfrm>
              <a:off x="6189643" y="8343900"/>
              <a:ext cx="9818843" cy="4322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16"/>
                </a:lnSpc>
              </a:pPr>
              <a:r>
                <a:rPr lang="en-US" sz="28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We Offer </a:t>
              </a:r>
              <a:r>
                <a:rPr lang="en-US" sz="2800" b="1" i="1" u="sng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Free</a:t>
              </a:r>
              <a:r>
                <a:rPr lang="en-US" sz="28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Tutoring for:</a:t>
              </a:r>
            </a:p>
          </p:txBody>
        </p:sp>
        <p:sp>
          <p:nvSpPr>
            <p:cNvPr id="4" name="TextBox 51">
              <a:extLst>
                <a:ext uri="{FF2B5EF4-FFF2-40B4-BE49-F238E27FC236}">
                  <a16:creationId xmlns:a16="http://schemas.microsoft.com/office/drawing/2014/main" id="{C03509DB-0B11-8087-B1F8-6F61069927EA}"/>
                </a:ext>
              </a:extLst>
            </p:cNvPr>
            <p:cNvSpPr txBox="1"/>
            <p:nvPr/>
          </p:nvSpPr>
          <p:spPr>
            <a:xfrm>
              <a:off x="6040314" y="8833720"/>
              <a:ext cx="5093847" cy="8817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CHEM: 110, 111, 112, 115, and 116</a:t>
              </a:r>
            </a:p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MATH: 124 and 150</a:t>
              </a:r>
              <a:endParaRPr lang="en-US" sz="20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endParaRPr>
            </a:p>
          </p:txBody>
        </p:sp>
        <p:sp>
          <p:nvSpPr>
            <p:cNvPr id="8" name="TextBox 51">
              <a:extLst>
                <a:ext uri="{FF2B5EF4-FFF2-40B4-BE49-F238E27FC236}">
                  <a16:creationId xmlns:a16="http://schemas.microsoft.com/office/drawing/2014/main" id="{856C93C0-D007-20AD-AAAE-AC80B2D40665}"/>
                </a:ext>
              </a:extLst>
            </p:cNvPr>
            <p:cNvSpPr txBox="1"/>
            <p:nvPr/>
          </p:nvSpPr>
          <p:spPr>
            <a:xfrm>
              <a:off x="11328588" y="8819870"/>
              <a:ext cx="5093847" cy="8817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PHYS: 101, 102, 111, and 112</a:t>
              </a:r>
            </a:p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STAT: 111, 211, 215, and 312</a:t>
              </a:r>
              <a:endParaRPr lang="en-US" sz="20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endParaRPr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EF5D9ED-2533-A72C-BFEC-57CA7FB3B4E8}"/>
              </a:ext>
            </a:extLst>
          </p:cNvPr>
          <p:cNvGraphicFramePr>
            <a:graphicFrameLocks noGrp="1"/>
          </p:cNvGraphicFramePr>
          <p:nvPr/>
        </p:nvGraphicFramePr>
        <p:xfrm>
          <a:off x="1215575" y="4848027"/>
          <a:ext cx="10862410" cy="1572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885">
                  <a:extLst>
                    <a:ext uri="{9D8B030D-6E8A-4147-A177-3AD203B41FA5}">
                      <a16:colId xmlns:a16="http://schemas.microsoft.com/office/drawing/2014/main" val="288704163"/>
                    </a:ext>
                  </a:extLst>
                </a:gridCol>
                <a:gridCol w="2255740">
                  <a:extLst>
                    <a:ext uri="{9D8B030D-6E8A-4147-A177-3AD203B41FA5}">
                      <a16:colId xmlns:a16="http://schemas.microsoft.com/office/drawing/2014/main" val="145506008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228258114"/>
                    </a:ext>
                  </a:extLst>
                </a:gridCol>
                <a:gridCol w="2316260">
                  <a:extLst>
                    <a:ext uri="{9D8B030D-6E8A-4147-A177-3AD203B41FA5}">
                      <a16:colId xmlns:a16="http://schemas.microsoft.com/office/drawing/2014/main" val="1749952403"/>
                    </a:ext>
                  </a:extLst>
                </a:gridCol>
                <a:gridCol w="2294125">
                  <a:extLst>
                    <a:ext uri="{9D8B030D-6E8A-4147-A177-3AD203B41FA5}">
                      <a16:colId xmlns:a16="http://schemas.microsoft.com/office/drawing/2014/main" val="1990720049"/>
                    </a:ext>
                  </a:extLst>
                </a:gridCol>
              </a:tblGrid>
              <a:tr h="62747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81932"/>
                  </a:ext>
                </a:extLst>
              </a:tr>
              <a:tr h="8611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1:30 – 5 PM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 AM – 3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1:30 – 5 PM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10 AM – 3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By Virtual* Appointment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889259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4D7D3CA9-28C9-B3AF-49BB-74E0C51BC008}"/>
              </a:ext>
            </a:extLst>
          </p:cNvPr>
          <p:cNvGrpSpPr/>
          <p:nvPr/>
        </p:nvGrpSpPr>
        <p:grpSpPr>
          <a:xfrm>
            <a:off x="479049" y="9404105"/>
            <a:ext cx="17329902" cy="882895"/>
            <a:chOff x="680377" y="9404105"/>
            <a:chExt cx="17329902" cy="88289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10898B9-8091-CB46-7830-386DD1861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6549" t="17186" r="6513" b="21758"/>
            <a:stretch/>
          </p:blipFill>
          <p:spPr>
            <a:xfrm>
              <a:off x="13196751" y="9404105"/>
              <a:ext cx="2761321" cy="882895"/>
            </a:xfrm>
            <a:prstGeom prst="rect">
              <a:avLst/>
            </a:prstGeom>
          </p:spPr>
        </p:pic>
        <p:sp>
          <p:nvSpPr>
            <p:cNvPr id="22" name="TextBox 53">
              <a:extLst>
                <a:ext uri="{FF2B5EF4-FFF2-40B4-BE49-F238E27FC236}">
                  <a16:creationId xmlns:a16="http://schemas.microsoft.com/office/drawing/2014/main" id="{8CF8317A-6CDC-15B7-1549-D815073AE72E}"/>
                </a:ext>
              </a:extLst>
            </p:cNvPr>
            <p:cNvSpPr txBox="1"/>
            <p:nvPr/>
          </p:nvSpPr>
          <p:spPr>
            <a:xfrm>
              <a:off x="680377" y="9709753"/>
              <a:ext cx="12502224" cy="4629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188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For updates on tutoring, workshops, and events, visit our website </a:t>
              </a: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  <a:hlinkClick r:id="rId11"/>
                </a:rPr>
                <a:t>https://stemcollab.wvu.edu/</a:t>
              </a: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and</a:t>
              </a:r>
            </a:p>
          </p:txBody>
        </p:sp>
        <p:sp>
          <p:nvSpPr>
            <p:cNvPr id="23" name="TextBox 53">
              <a:extLst>
                <a:ext uri="{FF2B5EF4-FFF2-40B4-BE49-F238E27FC236}">
                  <a16:creationId xmlns:a16="http://schemas.microsoft.com/office/drawing/2014/main" id="{F83FCBDE-9565-5F46-9211-271F7D3BA7D1}"/>
                </a:ext>
              </a:extLst>
            </p:cNvPr>
            <p:cNvSpPr txBox="1"/>
            <p:nvPr/>
          </p:nvSpPr>
          <p:spPr>
            <a:xfrm>
              <a:off x="15925800" y="9709753"/>
              <a:ext cx="2084479" cy="4629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188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@wvu_stem_lc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77590F4-C542-733E-DB4F-E43FCDA5DB6F}"/>
              </a:ext>
            </a:extLst>
          </p:cNvPr>
          <p:cNvSpPr txBox="1"/>
          <p:nvPr/>
        </p:nvSpPr>
        <p:spPr>
          <a:xfrm>
            <a:off x="4981582" y="6723232"/>
            <a:ext cx="709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*Virtual Appointments are made through Navigate and are held on Zoom.</a:t>
            </a:r>
          </a:p>
        </p:txBody>
      </p:sp>
    </p:spTree>
    <p:extLst>
      <p:ext uri="{BB962C8B-B14F-4D97-AF65-F5344CB8AC3E}">
        <p14:creationId xmlns:p14="http://schemas.microsoft.com/office/powerpoint/2010/main" val="270324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7B7F1-F0AA-A3D1-F4E1-9DA45E32D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43">
            <a:extLst>
              <a:ext uri="{FF2B5EF4-FFF2-40B4-BE49-F238E27FC236}">
                <a16:creationId xmlns:a16="http://schemas.microsoft.com/office/drawing/2014/main" id="{17BCE62D-3499-1EBD-F36C-0A8997E69279}"/>
              </a:ext>
            </a:extLst>
          </p:cNvPr>
          <p:cNvSpPr/>
          <p:nvPr/>
        </p:nvSpPr>
        <p:spPr>
          <a:xfrm>
            <a:off x="685800" y="3840053"/>
            <a:ext cx="11867159" cy="3616650"/>
          </a:xfrm>
          <a:custGeom>
            <a:avLst/>
            <a:gdLst/>
            <a:ahLst/>
            <a:cxnLst/>
            <a:rect l="l" t="t" r="r" b="b"/>
            <a:pathLst>
              <a:path w="1245206" h="1262321">
                <a:moveTo>
                  <a:pt x="0" y="0"/>
                </a:moveTo>
                <a:lnTo>
                  <a:pt x="1245206" y="0"/>
                </a:lnTo>
                <a:lnTo>
                  <a:pt x="1245206" y="1262321"/>
                </a:lnTo>
                <a:lnTo>
                  <a:pt x="0" y="1262321"/>
                </a:lnTo>
                <a:close/>
              </a:path>
            </a:pathLst>
          </a:custGeom>
          <a:solidFill>
            <a:srgbClr val="F5C63B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87598A56-72FE-6049-7959-BAC120A0B12D}"/>
              </a:ext>
            </a:extLst>
          </p:cNvPr>
          <p:cNvSpPr/>
          <p:nvPr/>
        </p:nvSpPr>
        <p:spPr>
          <a:xfrm>
            <a:off x="680376" y="43657"/>
            <a:ext cx="1834219" cy="1563290"/>
          </a:xfrm>
          <a:custGeom>
            <a:avLst/>
            <a:gdLst/>
            <a:ahLst/>
            <a:cxnLst/>
            <a:rect l="l" t="t" r="r" b="b"/>
            <a:pathLst>
              <a:path w="1834219" h="1563290">
                <a:moveTo>
                  <a:pt x="0" y="0"/>
                </a:moveTo>
                <a:lnTo>
                  <a:pt x="1834219" y="0"/>
                </a:lnTo>
                <a:lnTo>
                  <a:pt x="1834219" y="1563290"/>
                </a:lnTo>
                <a:lnTo>
                  <a:pt x="0" y="15632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7E05741A-50E8-245C-A4F8-152C3D604BB3}"/>
              </a:ext>
            </a:extLst>
          </p:cNvPr>
          <p:cNvGrpSpPr/>
          <p:nvPr/>
        </p:nvGrpSpPr>
        <p:grpSpPr>
          <a:xfrm>
            <a:off x="0" y="1642873"/>
            <a:ext cx="18288000" cy="277844"/>
            <a:chOff x="0" y="0"/>
            <a:chExt cx="3679398" cy="559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62F266B-7BFB-D438-833C-52609E8AB5BF}"/>
                </a:ext>
              </a:extLst>
            </p:cNvPr>
            <p:cNvSpPr/>
            <p:nvPr/>
          </p:nvSpPr>
          <p:spPr>
            <a:xfrm>
              <a:off x="0" y="0"/>
              <a:ext cx="3679398" cy="55900"/>
            </a:xfrm>
            <a:custGeom>
              <a:avLst/>
              <a:gdLst/>
              <a:ahLst/>
              <a:cxnLst/>
              <a:rect l="l" t="t" r="r" b="b"/>
              <a:pathLst>
                <a:path w="3679398" h="55900">
                  <a:moveTo>
                    <a:pt x="0" y="0"/>
                  </a:moveTo>
                  <a:lnTo>
                    <a:pt x="3679398" y="0"/>
                  </a:lnTo>
                  <a:lnTo>
                    <a:pt x="3679398" y="55900"/>
                  </a:lnTo>
                  <a:lnTo>
                    <a:pt x="0" y="55900"/>
                  </a:lnTo>
                  <a:close/>
                </a:path>
              </a:pathLst>
            </a:custGeom>
            <a:solidFill>
              <a:srgbClr val="3E72A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1960A7E0-C3E3-5022-F5D5-DB73308885D3}"/>
                </a:ext>
              </a:extLst>
            </p:cNvPr>
            <p:cNvSpPr txBox="1"/>
            <p:nvPr/>
          </p:nvSpPr>
          <p:spPr>
            <a:xfrm>
              <a:off x="0" y="-19050"/>
              <a:ext cx="3679398" cy="74950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F54741B4-CFD7-7059-BF84-050A966CD3D5}"/>
              </a:ext>
            </a:extLst>
          </p:cNvPr>
          <p:cNvGrpSpPr/>
          <p:nvPr/>
        </p:nvGrpSpPr>
        <p:grpSpPr>
          <a:xfrm>
            <a:off x="0" y="1911981"/>
            <a:ext cx="18288000" cy="288835"/>
            <a:chOff x="0" y="0"/>
            <a:chExt cx="3679398" cy="58111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84939C6-5C2D-61A5-46DB-2E85ECC2541B}"/>
                </a:ext>
              </a:extLst>
            </p:cNvPr>
            <p:cNvSpPr/>
            <p:nvPr/>
          </p:nvSpPr>
          <p:spPr>
            <a:xfrm>
              <a:off x="0" y="0"/>
              <a:ext cx="3679398" cy="58111"/>
            </a:xfrm>
            <a:custGeom>
              <a:avLst/>
              <a:gdLst/>
              <a:ahLst/>
              <a:cxnLst/>
              <a:rect l="l" t="t" r="r" b="b"/>
              <a:pathLst>
                <a:path w="3679398" h="58111">
                  <a:moveTo>
                    <a:pt x="0" y="0"/>
                  </a:moveTo>
                  <a:lnTo>
                    <a:pt x="3679398" y="0"/>
                  </a:lnTo>
                  <a:lnTo>
                    <a:pt x="3679398" y="58111"/>
                  </a:lnTo>
                  <a:lnTo>
                    <a:pt x="0" y="58111"/>
                  </a:lnTo>
                  <a:close/>
                </a:path>
              </a:pathLst>
            </a:custGeom>
            <a:solidFill>
              <a:srgbClr val="F5C63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A127F06D-C86B-81E1-2934-52FDF5335942}"/>
                </a:ext>
              </a:extLst>
            </p:cNvPr>
            <p:cNvSpPr txBox="1"/>
            <p:nvPr/>
          </p:nvSpPr>
          <p:spPr>
            <a:xfrm>
              <a:off x="0" y="-19050"/>
              <a:ext cx="3679398" cy="77161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1C15EB05-0627-F705-388B-6E4BF21527DC}"/>
              </a:ext>
            </a:extLst>
          </p:cNvPr>
          <p:cNvGrpSpPr/>
          <p:nvPr/>
        </p:nvGrpSpPr>
        <p:grpSpPr>
          <a:xfrm>
            <a:off x="0" y="2103157"/>
            <a:ext cx="18288000" cy="144743"/>
            <a:chOff x="0" y="0"/>
            <a:chExt cx="3679398" cy="29121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1D9CF3CA-C710-8ED6-9F0F-493192130FE6}"/>
                </a:ext>
              </a:extLst>
            </p:cNvPr>
            <p:cNvSpPr/>
            <p:nvPr/>
          </p:nvSpPr>
          <p:spPr>
            <a:xfrm>
              <a:off x="0" y="0"/>
              <a:ext cx="3679398" cy="29121"/>
            </a:xfrm>
            <a:custGeom>
              <a:avLst/>
              <a:gdLst/>
              <a:ahLst/>
              <a:cxnLst/>
              <a:rect l="l" t="t" r="r" b="b"/>
              <a:pathLst>
                <a:path w="3679398" h="29121">
                  <a:moveTo>
                    <a:pt x="0" y="0"/>
                  </a:moveTo>
                  <a:lnTo>
                    <a:pt x="3679398" y="0"/>
                  </a:lnTo>
                  <a:lnTo>
                    <a:pt x="3679398" y="29121"/>
                  </a:lnTo>
                  <a:lnTo>
                    <a:pt x="0" y="29121"/>
                  </a:lnTo>
                  <a:close/>
                </a:path>
              </a:pathLst>
            </a:custGeom>
            <a:solidFill>
              <a:srgbClr val="F48F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5CF20F48-3AA1-E8E0-C73B-54179CAFF912}"/>
                </a:ext>
              </a:extLst>
            </p:cNvPr>
            <p:cNvSpPr txBox="1"/>
            <p:nvPr/>
          </p:nvSpPr>
          <p:spPr>
            <a:xfrm>
              <a:off x="0" y="-19050"/>
              <a:ext cx="3679398" cy="48171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6" name="TextBox 56">
            <a:extLst>
              <a:ext uri="{FF2B5EF4-FFF2-40B4-BE49-F238E27FC236}">
                <a16:creationId xmlns:a16="http://schemas.microsoft.com/office/drawing/2014/main" id="{68A37D4B-38FB-E062-1DB6-F485395AC348}"/>
              </a:ext>
            </a:extLst>
          </p:cNvPr>
          <p:cNvSpPr txBox="1"/>
          <p:nvPr/>
        </p:nvSpPr>
        <p:spPr>
          <a:xfrm>
            <a:off x="2825657" y="438657"/>
            <a:ext cx="11779935" cy="935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5"/>
              </a:lnSpc>
            </a:pPr>
            <a:r>
              <a:rPr lang="en-US" sz="7245" dirty="0">
                <a:solidFill>
                  <a:srgbClr val="2064A1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STEM Learning Center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0B92D47-420D-EC05-3E0D-E6D2D864D17F}"/>
              </a:ext>
            </a:extLst>
          </p:cNvPr>
          <p:cNvGrpSpPr/>
          <p:nvPr/>
        </p:nvGrpSpPr>
        <p:grpSpPr>
          <a:xfrm>
            <a:off x="12877800" y="4252725"/>
            <a:ext cx="5249429" cy="4859987"/>
            <a:chOff x="200942" y="4167692"/>
            <a:chExt cx="5249429" cy="4859987"/>
          </a:xfrm>
        </p:grpSpPr>
        <p:grpSp>
          <p:nvGrpSpPr>
            <p:cNvPr id="62" name="Group 3">
              <a:extLst>
                <a:ext uri="{FF2B5EF4-FFF2-40B4-BE49-F238E27FC236}">
                  <a16:creationId xmlns:a16="http://schemas.microsoft.com/office/drawing/2014/main" id="{B337D4AA-F026-6FC0-9362-56B1122010D9}"/>
                </a:ext>
              </a:extLst>
            </p:cNvPr>
            <p:cNvGrpSpPr/>
            <p:nvPr/>
          </p:nvGrpSpPr>
          <p:grpSpPr>
            <a:xfrm>
              <a:off x="200942" y="4167692"/>
              <a:ext cx="5249429" cy="3667083"/>
              <a:chOff x="89399" y="9525"/>
              <a:chExt cx="6999238" cy="4889443"/>
            </a:xfrm>
          </p:grpSpPr>
          <p:sp>
            <p:nvSpPr>
              <p:cNvPr id="63" name="Freeform 4">
                <a:extLst>
                  <a:ext uri="{FF2B5EF4-FFF2-40B4-BE49-F238E27FC236}">
                    <a16:creationId xmlns:a16="http://schemas.microsoft.com/office/drawing/2014/main" id="{DEB0A6FC-F1A0-8913-FEDF-8EE6820499AF}"/>
                  </a:ext>
                </a:extLst>
              </p:cNvPr>
              <p:cNvSpPr/>
              <p:nvPr/>
            </p:nvSpPr>
            <p:spPr>
              <a:xfrm>
                <a:off x="364667" y="1581435"/>
                <a:ext cx="6219309" cy="3317533"/>
              </a:xfrm>
              <a:custGeom>
                <a:avLst/>
                <a:gdLst/>
                <a:ahLst/>
                <a:cxnLst/>
                <a:rect l="l" t="t" r="r" b="b"/>
                <a:pathLst>
                  <a:path w="6219309" h="3317531">
                    <a:moveTo>
                      <a:pt x="0" y="0"/>
                    </a:moveTo>
                    <a:lnTo>
                      <a:pt x="6219309" y="0"/>
                    </a:lnTo>
                    <a:lnTo>
                      <a:pt x="6219309" y="3317530"/>
                    </a:lnTo>
                    <a:lnTo>
                      <a:pt x="0" y="331753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5">
                <a:extLst>
                  <a:ext uri="{FF2B5EF4-FFF2-40B4-BE49-F238E27FC236}">
                    <a16:creationId xmlns:a16="http://schemas.microsoft.com/office/drawing/2014/main" id="{8DCCA9CD-C3DC-FE55-E47B-E0797A536845}"/>
                  </a:ext>
                </a:extLst>
              </p:cNvPr>
              <p:cNvSpPr/>
              <p:nvPr/>
            </p:nvSpPr>
            <p:spPr>
              <a:xfrm rot="353631">
                <a:off x="2378352" y="1689584"/>
                <a:ext cx="1836086" cy="2035983"/>
              </a:xfrm>
              <a:custGeom>
                <a:avLst/>
                <a:gdLst/>
                <a:ahLst/>
                <a:cxnLst/>
                <a:rect l="l" t="t" r="r" b="b"/>
                <a:pathLst>
                  <a:path w="1836086" h="2035983">
                    <a:moveTo>
                      <a:pt x="0" y="0"/>
                    </a:moveTo>
                    <a:lnTo>
                      <a:pt x="1836087" y="0"/>
                    </a:lnTo>
                    <a:lnTo>
                      <a:pt x="1836087" y="2035983"/>
                    </a:lnTo>
                    <a:lnTo>
                      <a:pt x="0" y="203598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6">
                <a:extLst>
                  <a:ext uri="{FF2B5EF4-FFF2-40B4-BE49-F238E27FC236}">
                    <a16:creationId xmlns:a16="http://schemas.microsoft.com/office/drawing/2014/main" id="{262838EE-E229-7BAF-8D27-B238CB776714}"/>
                  </a:ext>
                </a:extLst>
              </p:cNvPr>
              <p:cNvSpPr/>
              <p:nvPr/>
            </p:nvSpPr>
            <p:spPr>
              <a:xfrm rot="353631">
                <a:off x="2432551" y="1795770"/>
                <a:ext cx="1727691" cy="1915785"/>
              </a:xfrm>
              <a:custGeom>
                <a:avLst/>
                <a:gdLst/>
                <a:ahLst/>
                <a:cxnLst/>
                <a:rect l="l" t="t" r="r" b="b"/>
                <a:pathLst>
                  <a:path w="1727690" h="1915785">
                    <a:moveTo>
                      <a:pt x="0" y="0"/>
                    </a:moveTo>
                    <a:lnTo>
                      <a:pt x="1727689" y="0"/>
                    </a:lnTo>
                    <a:lnTo>
                      <a:pt x="1727689" y="1915785"/>
                    </a:lnTo>
                    <a:lnTo>
                      <a:pt x="0" y="191578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7">
                <a:extLst>
                  <a:ext uri="{FF2B5EF4-FFF2-40B4-BE49-F238E27FC236}">
                    <a16:creationId xmlns:a16="http://schemas.microsoft.com/office/drawing/2014/main" id="{297AC890-940A-ED17-9EF3-764D178BCA14}"/>
                  </a:ext>
                </a:extLst>
              </p:cNvPr>
              <p:cNvSpPr/>
              <p:nvPr/>
            </p:nvSpPr>
            <p:spPr>
              <a:xfrm>
                <a:off x="89399" y="206898"/>
                <a:ext cx="780144" cy="968576"/>
              </a:xfrm>
              <a:custGeom>
                <a:avLst/>
                <a:gdLst/>
                <a:ahLst/>
                <a:cxnLst/>
                <a:rect l="l" t="t" r="r" b="b"/>
                <a:pathLst>
                  <a:path w="780144" h="968576">
                    <a:moveTo>
                      <a:pt x="0" y="0"/>
                    </a:moveTo>
                    <a:lnTo>
                      <a:pt x="780144" y="0"/>
                    </a:lnTo>
                    <a:lnTo>
                      <a:pt x="780144" y="968576"/>
                    </a:lnTo>
                    <a:lnTo>
                      <a:pt x="0" y="968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TextBox 8">
                <a:extLst>
                  <a:ext uri="{FF2B5EF4-FFF2-40B4-BE49-F238E27FC236}">
                    <a16:creationId xmlns:a16="http://schemas.microsoft.com/office/drawing/2014/main" id="{75D4255A-7280-D90C-924D-F1C62E33C588}"/>
                  </a:ext>
                </a:extLst>
              </p:cNvPr>
              <p:cNvSpPr txBox="1"/>
              <p:nvPr/>
            </p:nvSpPr>
            <p:spPr>
              <a:xfrm>
                <a:off x="1090773" y="9525"/>
                <a:ext cx="5997864" cy="13728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3380"/>
                  </a:lnSpc>
                </a:pPr>
                <a:r>
                  <a:rPr lang="en-US" sz="2817" b="1" dirty="0">
                    <a:solidFill>
                      <a:srgbClr val="000000"/>
                    </a:solidFill>
                    <a:latin typeface="Quicksand Bold"/>
                    <a:ea typeface="Quicksand Bold"/>
                    <a:cs typeface="Quicksand Bold"/>
                    <a:sym typeface="Quicksand Bold"/>
                  </a:rPr>
                  <a:t>CRL Building Room 152</a:t>
                </a:r>
              </a:p>
              <a:p>
                <a:pPr algn="l">
                  <a:lnSpc>
                    <a:spcPts val="2458"/>
                  </a:lnSpc>
                </a:pPr>
                <a:r>
                  <a:rPr lang="en-US" sz="2048" b="1" dirty="0">
                    <a:solidFill>
                      <a:srgbClr val="000000"/>
                    </a:solidFill>
                    <a:latin typeface="Quicksand Bold"/>
                    <a:ea typeface="Quicksand Bold"/>
                    <a:cs typeface="Quicksand Bold"/>
                    <a:sym typeface="Quicksand Bold"/>
                  </a:rPr>
                  <a:t>*Behind Clark Hall and across from the Mountainlair Parking Garage.</a:t>
                </a:r>
              </a:p>
            </p:txBody>
          </p:sp>
        </p:grpSp>
        <p:grpSp>
          <p:nvGrpSpPr>
            <p:cNvPr id="75" name="Group 25">
              <a:extLst>
                <a:ext uri="{FF2B5EF4-FFF2-40B4-BE49-F238E27FC236}">
                  <a16:creationId xmlns:a16="http://schemas.microsoft.com/office/drawing/2014/main" id="{40CFFD8F-E4FA-A2AD-268B-822F20247CE6}"/>
                </a:ext>
              </a:extLst>
            </p:cNvPr>
            <p:cNvGrpSpPr/>
            <p:nvPr/>
          </p:nvGrpSpPr>
          <p:grpSpPr>
            <a:xfrm>
              <a:off x="417055" y="7928551"/>
              <a:ext cx="4606385" cy="1099128"/>
              <a:chOff x="0" y="0"/>
              <a:chExt cx="6141847" cy="1465504"/>
            </a:xfrm>
          </p:grpSpPr>
          <p:grpSp>
            <p:nvGrpSpPr>
              <p:cNvPr id="76" name="Group 26">
                <a:extLst>
                  <a:ext uri="{FF2B5EF4-FFF2-40B4-BE49-F238E27FC236}">
                    <a16:creationId xmlns:a16="http://schemas.microsoft.com/office/drawing/2014/main" id="{75D45B65-0F2B-A7BA-9F91-AAA4590B1AA5}"/>
                  </a:ext>
                </a:extLst>
              </p:cNvPr>
              <p:cNvGrpSpPr/>
              <p:nvPr/>
            </p:nvGrpSpPr>
            <p:grpSpPr>
              <a:xfrm>
                <a:off x="0" y="0"/>
                <a:ext cx="6141847" cy="1465504"/>
                <a:chOff x="0" y="0"/>
                <a:chExt cx="3086171" cy="736390"/>
              </a:xfrm>
            </p:grpSpPr>
            <p:sp>
              <p:nvSpPr>
                <p:cNvPr id="81" name="Freeform 27">
                  <a:extLst>
                    <a:ext uri="{FF2B5EF4-FFF2-40B4-BE49-F238E27FC236}">
                      <a16:creationId xmlns:a16="http://schemas.microsoft.com/office/drawing/2014/main" id="{D4FEE09D-C666-8EC6-2D60-60801DD89FB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086172" cy="736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172" h="736390">
                      <a:moveTo>
                        <a:pt x="0" y="0"/>
                      </a:moveTo>
                      <a:lnTo>
                        <a:pt x="3086172" y="0"/>
                      </a:lnTo>
                      <a:lnTo>
                        <a:pt x="3086172" y="736390"/>
                      </a:lnTo>
                      <a:lnTo>
                        <a:pt x="0" y="736390"/>
                      </a:lnTo>
                      <a:close/>
                    </a:path>
                  </a:pathLst>
                </a:custGeom>
                <a:solidFill>
                  <a:srgbClr val="9D999C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TextBox 28">
                  <a:extLst>
                    <a:ext uri="{FF2B5EF4-FFF2-40B4-BE49-F238E27FC236}">
                      <a16:creationId xmlns:a16="http://schemas.microsoft.com/office/drawing/2014/main" id="{17C7E5E1-A9FA-1B51-DF7F-9A51CFDF31E6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3086171" cy="755440"/>
                </a:xfrm>
                <a:prstGeom prst="rect">
                  <a:avLst/>
                </a:prstGeom>
              </p:spPr>
              <p:txBody>
                <a:bodyPr lIns="26431" tIns="26431" rIns="26431" bIns="26431" rtlCol="0" anchor="ctr"/>
                <a:lstStyle/>
                <a:p>
                  <a:pPr algn="ctr">
                    <a:lnSpc>
                      <a:spcPts val="1601"/>
                    </a:lnSpc>
                  </a:pPr>
                  <a:endParaRPr/>
                </a:p>
              </p:txBody>
            </p:sp>
          </p:grpSp>
          <p:grpSp>
            <p:nvGrpSpPr>
              <p:cNvPr id="77" name="Group 29">
                <a:extLst>
                  <a:ext uri="{FF2B5EF4-FFF2-40B4-BE49-F238E27FC236}">
                    <a16:creationId xmlns:a16="http://schemas.microsoft.com/office/drawing/2014/main" id="{23520860-5761-4618-FD10-6EB5DD99C203}"/>
                  </a:ext>
                </a:extLst>
              </p:cNvPr>
              <p:cNvGrpSpPr/>
              <p:nvPr/>
            </p:nvGrpSpPr>
            <p:grpSpPr>
              <a:xfrm>
                <a:off x="137117" y="203200"/>
                <a:ext cx="5853571" cy="1064079"/>
                <a:chOff x="0" y="0"/>
                <a:chExt cx="2941318" cy="534681"/>
              </a:xfrm>
            </p:grpSpPr>
            <p:sp>
              <p:nvSpPr>
                <p:cNvPr id="79" name="Freeform 30">
                  <a:extLst>
                    <a:ext uri="{FF2B5EF4-FFF2-40B4-BE49-F238E27FC236}">
                      <a16:creationId xmlns:a16="http://schemas.microsoft.com/office/drawing/2014/main" id="{BB2D555C-B218-8947-3A4F-D0955E51229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941318" cy="534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1318" h="534681">
                      <a:moveTo>
                        <a:pt x="67012" y="0"/>
                      </a:moveTo>
                      <a:lnTo>
                        <a:pt x="2874306" y="0"/>
                      </a:lnTo>
                      <a:cubicBezTo>
                        <a:pt x="2911316" y="0"/>
                        <a:pt x="2941318" y="30002"/>
                        <a:pt x="2941318" y="67012"/>
                      </a:cubicBezTo>
                      <a:lnTo>
                        <a:pt x="2941318" y="467670"/>
                      </a:lnTo>
                      <a:cubicBezTo>
                        <a:pt x="2941318" y="504679"/>
                        <a:pt x="2911316" y="534681"/>
                        <a:pt x="2874306" y="534681"/>
                      </a:cubicBezTo>
                      <a:lnTo>
                        <a:pt x="67012" y="534681"/>
                      </a:lnTo>
                      <a:cubicBezTo>
                        <a:pt x="30002" y="534681"/>
                        <a:pt x="0" y="504679"/>
                        <a:pt x="0" y="467670"/>
                      </a:cubicBezTo>
                      <a:lnTo>
                        <a:pt x="0" y="67012"/>
                      </a:lnTo>
                      <a:cubicBezTo>
                        <a:pt x="0" y="30002"/>
                        <a:pt x="30002" y="0"/>
                        <a:pt x="67012" y="0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TextBox 31">
                  <a:extLst>
                    <a:ext uri="{FF2B5EF4-FFF2-40B4-BE49-F238E27FC236}">
                      <a16:creationId xmlns:a16="http://schemas.microsoft.com/office/drawing/2014/main" id="{D8B68C92-40EA-E8C3-2F43-17485631BEC3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2941318" cy="553731"/>
                </a:xfrm>
                <a:prstGeom prst="rect">
                  <a:avLst/>
                </a:prstGeom>
              </p:spPr>
              <p:txBody>
                <a:bodyPr lIns="26431" tIns="26431" rIns="26431" bIns="26431" rtlCol="0" anchor="ctr"/>
                <a:lstStyle/>
                <a:p>
                  <a:pPr algn="ctr">
                    <a:lnSpc>
                      <a:spcPts val="1601"/>
                    </a:lnSpc>
                  </a:pPr>
                  <a:endParaRPr/>
                </a:p>
              </p:txBody>
            </p:sp>
          </p:grpSp>
          <p:sp>
            <p:nvSpPr>
              <p:cNvPr id="78" name="TextBox 32">
                <a:extLst>
                  <a:ext uri="{FF2B5EF4-FFF2-40B4-BE49-F238E27FC236}">
                    <a16:creationId xmlns:a16="http://schemas.microsoft.com/office/drawing/2014/main" id="{52401433-CBA3-ED6B-F1D4-50D111D43242}"/>
                  </a:ext>
                </a:extLst>
              </p:cNvPr>
              <p:cNvSpPr txBox="1"/>
              <p:nvPr/>
            </p:nvSpPr>
            <p:spPr>
              <a:xfrm>
                <a:off x="547801" y="300886"/>
                <a:ext cx="5131144" cy="8591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552"/>
                  </a:lnSpc>
                </a:pPr>
                <a:r>
                  <a:rPr lang="en-US" sz="2058" b="1">
                    <a:solidFill>
                      <a:srgbClr val="0E1413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Simply drop-in for assistance during the times listed here.</a:t>
                </a:r>
              </a:p>
            </p:txBody>
          </p:sp>
        </p:grp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FBA4450-7CC0-F001-6D25-99DE761E8DC1}"/>
              </a:ext>
            </a:extLst>
          </p:cNvPr>
          <p:cNvSpPr/>
          <p:nvPr/>
        </p:nvSpPr>
        <p:spPr>
          <a:xfrm>
            <a:off x="827737" y="3960457"/>
            <a:ext cx="11638086" cy="32622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TextBox 44">
            <a:extLst>
              <a:ext uri="{FF2B5EF4-FFF2-40B4-BE49-F238E27FC236}">
                <a16:creationId xmlns:a16="http://schemas.microsoft.com/office/drawing/2014/main" id="{72F4F33F-BB53-2798-1351-DE665C67381E}"/>
              </a:ext>
            </a:extLst>
          </p:cNvPr>
          <p:cNvSpPr txBox="1"/>
          <p:nvPr/>
        </p:nvSpPr>
        <p:spPr>
          <a:xfrm>
            <a:off x="685800" y="3785473"/>
            <a:ext cx="11867159" cy="3671230"/>
          </a:xfrm>
          <a:prstGeom prst="rect">
            <a:avLst/>
          </a:prstGeom>
        </p:spPr>
        <p:txBody>
          <a:bodyPr lIns="75798" tIns="75798" rIns="75798" bIns="75798" rtlCol="0" anchor="ctr"/>
          <a:lstStyle/>
          <a:p>
            <a:pPr algn="ctr">
              <a:lnSpc>
                <a:spcPts val="1601"/>
              </a:lnSpc>
            </a:pPr>
            <a:endParaRPr/>
          </a:p>
        </p:txBody>
      </p:sp>
      <p:sp>
        <p:nvSpPr>
          <p:cNvPr id="87" name="TextBox 49">
            <a:extLst>
              <a:ext uri="{FF2B5EF4-FFF2-40B4-BE49-F238E27FC236}">
                <a16:creationId xmlns:a16="http://schemas.microsoft.com/office/drawing/2014/main" id="{12742B55-F5C5-C5F6-1B57-3C0C7C321114}"/>
              </a:ext>
            </a:extLst>
          </p:cNvPr>
          <p:cNvSpPr txBox="1"/>
          <p:nvPr/>
        </p:nvSpPr>
        <p:spPr>
          <a:xfrm>
            <a:off x="1667680" y="4081540"/>
            <a:ext cx="9903399" cy="432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7"/>
              </a:lnSpc>
            </a:pPr>
            <a:r>
              <a:rPr lang="en-US" sz="2909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CHEM 115 Tutoring:</a:t>
            </a:r>
          </a:p>
        </p:txBody>
      </p:sp>
      <p:sp>
        <p:nvSpPr>
          <p:cNvPr id="104" name="TextBox 53">
            <a:extLst>
              <a:ext uri="{FF2B5EF4-FFF2-40B4-BE49-F238E27FC236}">
                <a16:creationId xmlns:a16="http://schemas.microsoft.com/office/drawing/2014/main" id="{08E8D420-9735-84A1-EE2D-1125204259DB}"/>
              </a:ext>
            </a:extLst>
          </p:cNvPr>
          <p:cNvSpPr txBox="1"/>
          <p:nvPr/>
        </p:nvSpPr>
        <p:spPr>
          <a:xfrm>
            <a:off x="134045" y="2407630"/>
            <a:ext cx="17109466" cy="1030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188"/>
              </a:lnSpc>
              <a:spcBef>
                <a:spcPct val="0"/>
              </a:spcBef>
            </a:pP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We support WVU students of </a:t>
            </a:r>
            <a:r>
              <a:rPr lang="en-US" sz="2992" b="1" u="sng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all</a:t>
            </a: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majors in their STEM educational journey with </a:t>
            </a:r>
            <a:r>
              <a:rPr lang="en-US" sz="2992" b="1" i="1" dirty="0">
                <a:solidFill>
                  <a:srgbClr val="FF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FREE</a:t>
            </a: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tutoring services for introductory STEM courses, academic workshops, and fun events.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AF667C8-871F-20DD-D26A-BB2C7482ED49}"/>
              </a:ext>
            </a:extLst>
          </p:cNvPr>
          <p:cNvGrpSpPr/>
          <p:nvPr/>
        </p:nvGrpSpPr>
        <p:grpSpPr>
          <a:xfrm>
            <a:off x="1109115" y="7648931"/>
            <a:ext cx="11020527" cy="1774419"/>
            <a:chOff x="5596790" y="8183843"/>
            <a:chExt cx="11020527" cy="1774419"/>
          </a:xfrm>
        </p:grpSpPr>
        <p:grpSp>
          <p:nvGrpSpPr>
            <p:cNvPr id="68" name="Group 18">
              <a:extLst>
                <a:ext uri="{FF2B5EF4-FFF2-40B4-BE49-F238E27FC236}">
                  <a16:creationId xmlns:a16="http://schemas.microsoft.com/office/drawing/2014/main" id="{5D05DB06-209C-C51C-980D-7704EA99CEDB}"/>
                </a:ext>
              </a:extLst>
            </p:cNvPr>
            <p:cNvGrpSpPr/>
            <p:nvPr/>
          </p:nvGrpSpPr>
          <p:grpSpPr>
            <a:xfrm>
              <a:off x="5596790" y="8183843"/>
              <a:ext cx="11020527" cy="1774419"/>
              <a:chOff x="0" y="0"/>
              <a:chExt cx="1208528" cy="1122123"/>
            </a:xfrm>
          </p:grpSpPr>
          <p:sp>
            <p:nvSpPr>
              <p:cNvPr id="69" name="Freeform 19">
                <a:extLst>
                  <a:ext uri="{FF2B5EF4-FFF2-40B4-BE49-F238E27FC236}">
                    <a16:creationId xmlns:a16="http://schemas.microsoft.com/office/drawing/2014/main" id="{90E9155F-E502-7B68-4330-B2889EE2C2BB}"/>
                  </a:ext>
                </a:extLst>
              </p:cNvPr>
              <p:cNvSpPr/>
              <p:nvPr/>
            </p:nvSpPr>
            <p:spPr>
              <a:xfrm>
                <a:off x="0" y="0"/>
                <a:ext cx="1208528" cy="1122123"/>
              </a:xfrm>
              <a:custGeom>
                <a:avLst/>
                <a:gdLst/>
                <a:ahLst/>
                <a:cxnLst/>
                <a:rect l="l" t="t" r="r" b="b"/>
                <a:pathLst>
                  <a:path w="1208528" h="1122123">
                    <a:moveTo>
                      <a:pt x="0" y="0"/>
                    </a:moveTo>
                    <a:lnTo>
                      <a:pt x="1208528" y="0"/>
                    </a:lnTo>
                    <a:lnTo>
                      <a:pt x="1208528" y="1122123"/>
                    </a:lnTo>
                    <a:lnTo>
                      <a:pt x="0" y="1122123"/>
                    </a:lnTo>
                    <a:close/>
                  </a:path>
                </a:pathLst>
              </a:custGeom>
              <a:solidFill>
                <a:srgbClr val="3E72A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TextBox 20">
                <a:extLst>
                  <a:ext uri="{FF2B5EF4-FFF2-40B4-BE49-F238E27FC236}">
                    <a16:creationId xmlns:a16="http://schemas.microsoft.com/office/drawing/2014/main" id="{328AE103-9047-B507-FE57-529E8C74EFFF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208528" cy="1141173"/>
              </a:xfrm>
              <a:prstGeom prst="rect">
                <a:avLst/>
              </a:prstGeom>
            </p:spPr>
            <p:txBody>
              <a:bodyPr lIns="75981" tIns="75981" rIns="75981" bIns="75981" rtlCol="0" anchor="ctr"/>
              <a:lstStyle/>
              <a:p>
                <a:pPr algn="ctr">
                  <a:lnSpc>
                    <a:spcPts val="1601"/>
                  </a:lnSpc>
                </a:pPr>
                <a:endParaRPr/>
              </a:p>
            </p:txBody>
          </p:sp>
        </p:grpSp>
        <p:sp>
          <p:nvSpPr>
            <p:cNvPr id="74" name="TextBox 24">
              <a:extLst>
                <a:ext uri="{FF2B5EF4-FFF2-40B4-BE49-F238E27FC236}">
                  <a16:creationId xmlns:a16="http://schemas.microsoft.com/office/drawing/2014/main" id="{19C4EE78-FD36-11B8-1D00-F0DFD75B75E0}"/>
                </a:ext>
              </a:extLst>
            </p:cNvPr>
            <p:cNvSpPr txBox="1"/>
            <p:nvPr/>
          </p:nvSpPr>
          <p:spPr>
            <a:xfrm>
              <a:off x="6430456" y="8634402"/>
              <a:ext cx="9578030" cy="1239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2104" lvl="1" indent="-226052" algn="l">
                <a:lnSpc>
                  <a:spcPts val="2931"/>
                </a:lnSpc>
                <a:buFont typeface="Arial"/>
                <a:buChar char="•"/>
              </a:pPr>
              <a:endParaRPr lang="en-US" sz="1944" dirty="0">
                <a:solidFill>
                  <a:srgbClr val="2064A1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EDBE1B4-D0E5-FFB2-B16B-60442617EF06}"/>
                </a:ext>
              </a:extLst>
            </p:cNvPr>
            <p:cNvSpPr/>
            <p:nvPr/>
          </p:nvSpPr>
          <p:spPr>
            <a:xfrm>
              <a:off x="5727150" y="8270382"/>
              <a:ext cx="10732050" cy="15779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51">
              <a:extLst>
                <a:ext uri="{FF2B5EF4-FFF2-40B4-BE49-F238E27FC236}">
                  <a16:creationId xmlns:a16="http://schemas.microsoft.com/office/drawing/2014/main" id="{6228EF27-5D1D-EE64-17CF-E26A1E0EEC16}"/>
                </a:ext>
              </a:extLst>
            </p:cNvPr>
            <p:cNvSpPr txBox="1"/>
            <p:nvPr/>
          </p:nvSpPr>
          <p:spPr>
            <a:xfrm>
              <a:off x="6189643" y="8343900"/>
              <a:ext cx="9818843" cy="4322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16"/>
                </a:lnSpc>
              </a:pPr>
              <a:r>
                <a:rPr lang="en-US" sz="28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We Offer </a:t>
              </a:r>
              <a:r>
                <a:rPr lang="en-US" sz="2800" b="1" i="1" u="sng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Free</a:t>
              </a:r>
              <a:r>
                <a:rPr lang="en-US" sz="28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Tutoring for:</a:t>
              </a:r>
            </a:p>
          </p:txBody>
        </p:sp>
        <p:sp>
          <p:nvSpPr>
            <p:cNvPr id="4" name="TextBox 51">
              <a:extLst>
                <a:ext uri="{FF2B5EF4-FFF2-40B4-BE49-F238E27FC236}">
                  <a16:creationId xmlns:a16="http://schemas.microsoft.com/office/drawing/2014/main" id="{3D8A8744-AA72-1982-51D2-57FC51298485}"/>
                </a:ext>
              </a:extLst>
            </p:cNvPr>
            <p:cNvSpPr txBox="1"/>
            <p:nvPr/>
          </p:nvSpPr>
          <p:spPr>
            <a:xfrm>
              <a:off x="6040314" y="8833720"/>
              <a:ext cx="5093847" cy="8817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CHEM: 110, 111, 112, 115, and 116</a:t>
              </a:r>
            </a:p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MATH: 124 and 150</a:t>
              </a:r>
              <a:endParaRPr lang="en-US" sz="20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endParaRPr>
            </a:p>
          </p:txBody>
        </p:sp>
        <p:sp>
          <p:nvSpPr>
            <p:cNvPr id="8" name="TextBox 51">
              <a:extLst>
                <a:ext uri="{FF2B5EF4-FFF2-40B4-BE49-F238E27FC236}">
                  <a16:creationId xmlns:a16="http://schemas.microsoft.com/office/drawing/2014/main" id="{8269886E-DE55-B244-C71A-A2F6990E80AA}"/>
                </a:ext>
              </a:extLst>
            </p:cNvPr>
            <p:cNvSpPr txBox="1"/>
            <p:nvPr/>
          </p:nvSpPr>
          <p:spPr>
            <a:xfrm>
              <a:off x="11328588" y="8819870"/>
              <a:ext cx="5093847" cy="8817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PHYS: 101, 102, 111, and 112</a:t>
              </a:r>
            </a:p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STAT: 111, 211, 215, and 312</a:t>
              </a:r>
              <a:endParaRPr lang="en-US" sz="20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endParaRPr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4B0BE71-CE52-3E7F-CE24-5D072053606F}"/>
              </a:ext>
            </a:extLst>
          </p:cNvPr>
          <p:cNvGraphicFramePr>
            <a:graphicFrameLocks noGrp="1"/>
          </p:cNvGraphicFramePr>
          <p:nvPr/>
        </p:nvGraphicFramePr>
        <p:xfrm>
          <a:off x="1215575" y="4848027"/>
          <a:ext cx="10862410" cy="1572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885">
                  <a:extLst>
                    <a:ext uri="{9D8B030D-6E8A-4147-A177-3AD203B41FA5}">
                      <a16:colId xmlns:a16="http://schemas.microsoft.com/office/drawing/2014/main" val="288704163"/>
                    </a:ext>
                  </a:extLst>
                </a:gridCol>
                <a:gridCol w="2255740">
                  <a:extLst>
                    <a:ext uri="{9D8B030D-6E8A-4147-A177-3AD203B41FA5}">
                      <a16:colId xmlns:a16="http://schemas.microsoft.com/office/drawing/2014/main" val="145506008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228258114"/>
                    </a:ext>
                  </a:extLst>
                </a:gridCol>
                <a:gridCol w="2316260">
                  <a:extLst>
                    <a:ext uri="{9D8B030D-6E8A-4147-A177-3AD203B41FA5}">
                      <a16:colId xmlns:a16="http://schemas.microsoft.com/office/drawing/2014/main" val="1749952403"/>
                    </a:ext>
                  </a:extLst>
                </a:gridCol>
                <a:gridCol w="2294125">
                  <a:extLst>
                    <a:ext uri="{9D8B030D-6E8A-4147-A177-3AD203B41FA5}">
                      <a16:colId xmlns:a16="http://schemas.microsoft.com/office/drawing/2014/main" val="1990720049"/>
                    </a:ext>
                  </a:extLst>
                </a:gridCol>
              </a:tblGrid>
              <a:tr h="62747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81932"/>
                  </a:ext>
                </a:extLst>
              </a:tr>
              <a:tr h="8611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1:30 – 5 PM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 AM – 3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1:30 – 5 PM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10 AM – 3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By Virtual* Appointment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88925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0875798-5EA2-C09B-39E7-23E928A16AEB}"/>
              </a:ext>
            </a:extLst>
          </p:cNvPr>
          <p:cNvSpPr txBox="1"/>
          <p:nvPr/>
        </p:nvSpPr>
        <p:spPr>
          <a:xfrm>
            <a:off x="4981582" y="6723232"/>
            <a:ext cx="709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*Virtual Appointments are made through Navigate and are held on Zoom.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FD70E2D-1044-FAA0-4448-A3CA4FABF782}"/>
              </a:ext>
            </a:extLst>
          </p:cNvPr>
          <p:cNvGrpSpPr/>
          <p:nvPr/>
        </p:nvGrpSpPr>
        <p:grpSpPr>
          <a:xfrm>
            <a:off x="479049" y="9404105"/>
            <a:ext cx="17329902" cy="882895"/>
            <a:chOff x="680377" y="9404105"/>
            <a:chExt cx="17329902" cy="88289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AA01DCB-D4A4-42CE-4F80-3910FCC32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6549" t="17186" r="6513" b="21758"/>
            <a:stretch/>
          </p:blipFill>
          <p:spPr>
            <a:xfrm>
              <a:off x="13196751" y="9404105"/>
              <a:ext cx="2761321" cy="882895"/>
            </a:xfrm>
            <a:prstGeom prst="rect">
              <a:avLst/>
            </a:prstGeom>
          </p:spPr>
        </p:pic>
        <p:sp>
          <p:nvSpPr>
            <p:cNvPr id="22" name="TextBox 53">
              <a:extLst>
                <a:ext uri="{FF2B5EF4-FFF2-40B4-BE49-F238E27FC236}">
                  <a16:creationId xmlns:a16="http://schemas.microsoft.com/office/drawing/2014/main" id="{910A6112-FB9F-5191-2522-0D4E7B683325}"/>
                </a:ext>
              </a:extLst>
            </p:cNvPr>
            <p:cNvSpPr txBox="1"/>
            <p:nvPr/>
          </p:nvSpPr>
          <p:spPr>
            <a:xfrm>
              <a:off x="680377" y="9709753"/>
              <a:ext cx="12502224" cy="4629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188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For updates on tutoring, workshops, and events, visit our website </a:t>
              </a: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  <a:hlinkClick r:id="rId11"/>
                </a:rPr>
                <a:t>https://stemcollab.wvu.edu/</a:t>
              </a: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and</a:t>
              </a:r>
            </a:p>
          </p:txBody>
        </p:sp>
        <p:sp>
          <p:nvSpPr>
            <p:cNvPr id="23" name="TextBox 53">
              <a:extLst>
                <a:ext uri="{FF2B5EF4-FFF2-40B4-BE49-F238E27FC236}">
                  <a16:creationId xmlns:a16="http://schemas.microsoft.com/office/drawing/2014/main" id="{A6C0CB9E-710F-E798-401E-B68A88B85CF0}"/>
                </a:ext>
              </a:extLst>
            </p:cNvPr>
            <p:cNvSpPr txBox="1"/>
            <p:nvPr/>
          </p:nvSpPr>
          <p:spPr>
            <a:xfrm>
              <a:off x="15925800" y="9709753"/>
              <a:ext cx="2084479" cy="4629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188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@wvu_stem_lc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6033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A1966-69F9-5143-F6F5-438D76B33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43">
            <a:extLst>
              <a:ext uri="{FF2B5EF4-FFF2-40B4-BE49-F238E27FC236}">
                <a16:creationId xmlns:a16="http://schemas.microsoft.com/office/drawing/2014/main" id="{D32C8742-DCF6-F8B8-C481-49D461D775C2}"/>
              </a:ext>
            </a:extLst>
          </p:cNvPr>
          <p:cNvSpPr/>
          <p:nvPr/>
        </p:nvSpPr>
        <p:spPr>
          <a:xfrm>
            <a:off x="685800" y="3840053"/>
            <a:ext cx="11867159" cy="3616650"/>
          </a:xfrm>
          <a:custGeom>
            <a:avLst/>
            <a:gdLst/>
            <a:ahLst/>
            <a:cxnLst/>
            <a:rect l="l" t="t" r="r" b="b"/>
            <a:pathLst>
              <a:path w="1245206" h="1262321">
                <a:moveTo>
                  <a:pt x="0" y="0"/>
                </a:moveTo>
                <a:lnTo>
                  <a:pt x="1245206" y="0"/>
                </a:lnTo>
                <a:lnTo>
                  <a:pt x="1245206" y="1262321"/>
                </a:lnTo>
                <a:lnTo>
                  <a:pt x="0" y="1262321"/>
                </a:lnTo>
                <a:close/>
              </a:path>
            </a:pathLst>
          </a:custGeom>
          <a:solidFill>
            <a:srgbClr val="F5C63B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FEC6A174-98BE-0843-F82A-EA9F5A445371}"/>
              </a:ext>
            </a:extLst>
          </p:cNvPr>
          <p:cNvSpPr/>
          <p:nvPr/>
        </p:nvSpPr>
        <p:spPr>
          <a:xfrm>
            <a:off x="680376" y="43657"/>
            <a:ext cx="1834219" cy="1563290"/>
          </a:xfrm>
          <a:custGeom>
            <a:avLst/>
            <a:gdLst/>
            <a:ahLst/>
            <a:cxnLst/>
            <a:rect l="l" t="t" r="r" b="b"/>
            <a:pathLst>
              <a:path w="1834219" h="1563290">
                <a:moveTo>
                  <a:pt x="0" y="0"/>
                </a:moveTo>
                <a:lnTo>
                  <a:pt x="1834219" y="0"/>
                </a:lnTo>
                <a:lnTo>
                  <a:pt x="1834219" y="1563290"/>
                </a:lnTo>
                <a:lnTo>
                  <a:pt x="0" y="15632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B04B6EF1-DF0E-986C-23D2-409D6FC9E056}"/>
              </a:ext>
            </a:extLst>
          </p:cNvPr>
          <p:cNvGrpSpPr/>
          <p:nvPr/>
        </p:nvGrpSpPr>
        <p:grpSpPr>
          <a:xfrm>
            <a:off x="0" y="1642873"/>
            <a:ext cx="18288000" cy="277844"/>
            <a:chOff x="0" y="0"/>
            <a:chExt cx="3679398" cy="559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D70F857E-1C95-03C2-4703-47059920897F}"/>
                </a:ext>
              </a:extLst>
            </p:cNvPr>
            <p:cNvSpPr/>
            <p:nvPr/>
          </p:nvSpPr>
          <p:spPr>
            <a:xfrm>
              <a:off x="0" y="0"/>
              <a:ext cx="3679398" cy="55900"/>
            </a:xfrm>
            <a:custGeom>
              <a:avLst/>
              <a:gdLst/>
              <a:ahLst/>
              <a:cxnLst/>
              <a:rect l="l" t="t" r="r" b="b"/>
              <a:pathLst>
                <a:path w="3679398" h="55900">
                  <a:moveTo>
                    <a:pt x="0" y="0"/>
                  </a:moveTo>
                  <a:lnTo>
                    <a:pt x="3679398" y="0"/>
                  </a:lnTo>
                  <a:lnTo>
                    <a:pt x="3679398" y="55900"/>
                  </a:lnTo>
                  <a:lnTo>
                    <a:pt x="0" y="55900"/>
                  </a:lnTo>
                  <a:close/>
                </a:path>
              </a:pathLst>
            </a:custGeom>
            <a:solidFill>
              <a:srgbClr val="3E72A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5E3AFD2C-EB85-C4E0-A60F-B1C726EA4143}"/>
                </a:ext>
              </a:extLst>
            </p:cNvPr>
            <p:cNvSpPr txBox="1"/>
            <p:nvPr/>
          </p:nvSpPr>
          <p:spPr>
            <a:xfrm>
              <a:off x="0" y="-19050"/>
              <a:ext cx="3679398" cy="74950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FE76D043-46C0-5492-F811-4F0303F6742C}"/>
              </a:ext>
            </a:extLst>
          </p:cNvPr>
          <p:cNvGrpSpPr/>
          <p:nvPr/>
        </p:nvGrpSpPr>
        <p:grpSpPr>
          <a:xfrm>
            <a:off x="0" y="1911981"/>
            <a:ext cx="18288000" cy="288835"/>
            <a:chOff x="0" y="0"/>
            <a:chExt cx="3679398" cy="58111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B076123-9717-D67C-831E-03803A433366}"/>
                </a:ext>
              </a:extLst>
            </p:cNvPr>
            <p:cNvSpPr/>
            <p:nvPr/>
          </p:nvSpPr>
          <p:spPr>
            <a:xfrm>
              <a:off x="0" y="0"/>
              <a:ext cx="3679398" cy="58111"/>
            </a:xfrm>
            <a:custGeom>
              <a:avLst/>
              <a:gdLst/>
              <a:ahLst/>
              <a:cxnLst/>
              <a:rect l="l" t="t" r="r" b="b"/>
              <a:pathLst>
                <a:path w="3679398" h="58111">
                  <a:moveTo>
                    <a:pt x="0" y="0"/>
                  </a:moveTo>
                  <a:lnTo>
                    <a:pt x="3679398" y="0"/>
                  </a:lnTo>
                  <a:lnTo>
                    <a:pt x="3679398" y="58111"/>
                  </a:lnTo>
                  <a:lnTo>
                    <a:pt x="0" y="58111"/>
                  </a:lnTo>
                  <a:close/>
                </a:path>
              </a:pathLst>
            </a:custGeom>
            <a:solidFill>
              <a:srgbClr val="F5C63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FB960CCE-7765-22FD-874A-DA08E27DB511}"/>
                </a:ext>
              </a:extLst>
            </p:cNvPr>
            <p:cNvSpPr txBox="1"/>
            <p:nvPr/>
          </p:nvSpPr>
          <p:spPr>
            <a:xfrm>
              <a:off x="0" y="-19050"/>
              <a:ext cx="3679398" cy="77161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39660027-ABE4-747D-0B45-616A7B42CAE6}"/>
              </a:ext>
            </a:extLst>
          </p:cNvPr>
          <p:cNvGrpSpPr/>
          <p:nvPr/>
        </p:nvGrpSpPr>
        <p:grpSpPr>
          <a:xfrm>
            <a:off x="0" y="2103157"/>
            <a:ext cx="18288000" cy="144743"/>
            <a:chOff x="0" y="0"/>
            <a:chExt cx="3679398" cy="29121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CE7B0D4-A008-C641-9C5E-1461E22CE33E}"/>
                </a:ext>
              </a:extLst>
            </p:cNvPr>
            <p:cNvSpPr/>
            <p:nvPr/>
          </p:nvSpPr>
          <p:spPr>
            <a:xfrm>
              <a:off x="0" y="0"/>
              <a:ext cx="3679398" cy="29121"/>
            </a:xfrm>
            <a:custGeom>
              <a:avLst/>
              <a:gdLst/>
              <a:ahLst/>
              <a:cxnLst/>
              <a:rect l="l" t="t" r="r" b="b"/>
              <a:pathLst>
                <a:path w="3679398" h="29121">
                  <a:moveTo>
                    <a:pt x="0" y="0"/>
                  </a:moveTo>
                  <a:lnTo>
                    <a:pt x="3679398" y="0"/>
                  </a:lnTo>
                  <a:lnTo>
                    <a:pt x="3679398" y="29121"/>
                  </a:lnTo>
                  <a:lnTo>
                    <a:pt x="0" y="29121"/>
                  </a:lnTo>
                  <a:close/>
                </a:path>
              </a:pathLst>
            </a:custGeom>
            <a:solidFill>
              <a:srgbClr val="F48F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50EFF8AD-875B-4421-EA50-B0D0DC70CD9B}"/>
                </a:ext>
              </a:extLst>
            </p:cNvPr>
            <p:cNvSpPr txBox="1"/>
            <p:nvPr/>
          </p:nvSpPr>
          <p:spPr>
            <a:xfrm>
              <a:off x="0" y="-19050"/>
              <a:ext cx="3679398" cy="48171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6" name="TextBox 56">
            <a:extLst>
              <a:ext uri="{FF2B5EF4-FFF2-40B4-BE49-F238E27FC236}">
                <a16:creationId xmlns:a16="http://schemas.microsoft.com/office/drawing/2014/main" id="{1967E2F5-B715-C229-1C4C-2CBDDF15EEBD}"/>
              </a:ext>
            </a:extLst>
          </p:cNvPr>
          <p:cNvSpPr txBox="1"/>
          <p:nvPr/>
        </p:nvSpPr>
        <p:spPr>
          <a:xfrm>
            <a:off x="2825657" y="438657"/>
            <a:ext cx="11779935" cy="935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5"/>
              </a:lnSpc>
            </a:pPr>
            <a:r>
              <a:rPr lang="en-US" sz="7245" dirty="0">
                <a:solidFill>
                  <a:srgbClr val="2064A1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STEM Learning Center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DAD62E-6331-A145-BF51-67B46D59B2B3}"/>
              </a:ext>
            </a:extLst>
          </p:cNvPr>
          <p:cNvGrpSpPr/>
          <p:nvPr/>
        </p:nvGrpSpPr>
        <p:grpSpPr>
          <a:xfrm>
            <a:off x="12877800" y="4252725"/>
            <a:ext cx="5249429" cy="4859987"/>
            <a:chOff x="200942" y="4167692"/>
            <a:chExt cx="5249429" cy="4859987"/>
          </a:xfrm>
        </p:grpSpPr>
        <p:grpSp>
          <p:nvGrpSpPr>
            <p:cNvPr id="62" name="Group 3">
              <a:extLst>
                <a:ext uri="{FF2B5EF4-FFF2-40B4-BE49-F238E27FC236}">
                  <a16:creationId xmlns:a16="http://schemas.microsoft.com/office/drawing/2014/main" id="{739F17E5-80C0-D04C-3073-8870A4FFF2C9}"/>
                </a:ext>
              </a:extLst>
            </p:cNvPr>
            <p:cNvGrpSpPr/>
            <p:nvPr/>
          </p:nvGrpSpPr>
          <p:grpSpPr>
            <a:xfrm>
              <a:off x="200942" y="4167692"/>
              <a:ext cx="5249429" cy="3667083"/>
              <a:chOff x="89399" y="9525"/>
              <a:chExt cx="6999238" cy="4889443"/>
            </a:xfrm>
          </p:grpSpPr>
          <p:sp>
            <p:nvSpPr>
              <p:cNvPr id="63" name="Freeform 4">
                <a:extLst>
                  <a:ext uri="{FF2B5EF4-FFF2-40B4-BE49-F238E27FC236}">
                    <a16:creationId xmlns:a16="http://schemas.microsoft.com/office/drawing/2014/main" id="{25599ACA-9305-89C1-2CB1-2A981EBE57B0}"/>
                  </a:ext>
                </a:extLst>
              </p:cNvPr>
              <p:cNvSpPr/>
              <p:nvPr/>
            </p:nvSpPr>
            <p:spPr>
              <a:xfrm>
                <a:off x="364667" y="1581435"/>
                <a:ext cx="6219309" cy="3317533"/>
              </a:xfrm>
              <a:custGeom>
                <a:avLst/>
                <a:gdLst/>
                <a:ahLst/>
                <a:cxnLst/>
                <a:rect l="l" t="t" r="r" b="b"/>
                <a:pathLst>
                  <a:path w="6219309" h="3317531">
                    <a:moveTo>
                      <a:pt x="0" y="0"/>
                    </a:moveTo>
                    <a:lnTo>
                      <a:pt x="6219309" y="0"/>
                    </a:lnTo>
                    <a:lnTo>
                      <a:pt x="6219309" y="3317530"/>
                    </a:lnTo>
                    <a:lnTo>
                      <a:pt x="0" y="331753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5">
                <a:extLst>
                  <a:ext uri="{FF2B5EF4-FFF2-40B4-BE49-F238E27FC236}">
                    <a16:creationId xmlns:a16="http://schemas.microsoft.com/office/drawing/2014/main" id="{FB68455C-61F1-D738-EB5F-86214571D63C}"/>
                  </a:ext>
                </a:extLst>
              </p:cNvPr>
              <p:cNvSpPr/>
              <p:nvPr/>
            </p:nvSpPr>
            <p:spPr>
              <a:xfrm rot="353631">
                <a:off x="2378352" y="1689584"/>
                <a:ext cx="1836086" cy="2035983"/>
              </a:xfrm>
              <a:custGeom>
                <a:avLst/>
                <a:gdLst/>
                <a:ahLst/>
                <a:cxnLst/>
                <a:rect l="l" t="t" r="r" b="b"/>
                <a:pathLst>
                  <a:path w="1836086" h="2035983">
                    <a:moveTo>
                      <a:pt x="0" y="0"/>
                    </a:moveTo>
                    <a:lnTo>
                      <a:pt x="1836087" y="0"/>
                    </a:lnTo>
                    <a:lnTo>
                      <a:pt x="1836087" y="2035983"/>
                    </a:lnTo>
                    <a:lnTo>
                      <a:pt x="0" y="203598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6">
                <a:extLst>
                  <a:ext uri="{FF2B5EF4-FFF2-40B4-BE49-F238E27FC236}">
                    <a16:creationId xmlns:a16="http://schemas.microsoft.com/office/drawing/2014/main" id="{320BA039-BCE5-633A-8A92-E8A9FFFF6897}"/>
                  </a:ext>
                </a:extLst>
              </p:cNvPr>
              <p:cNvSpPr/>
              <p:nvPr/>
            </p:nvSpPr>
            <p:spPr>
              <a:xfrm rot="353631">
                <a:off x="2432551" y="1795770"/>
                <a:ext cx="1727691" cy="1915785"/>
              </a:xfrm>
              <a:custGeom>
                <a:avLst/>
                <a:gdLst/>
                <a:ahLst/>
                <a:cxnLst/>
                <a:rect l="l" t="t" r="r" b="b"/>
                <a:pathLst>
                  <a:path w="1727690" h="1915785">
                    <a:moveTo>
                      <a:pt x="0" y="0"/>
                    </a:moveTo>
                    <a:lnTo>
                      <a:pt x="1727689" y="0"/>
                    </a:lnTo>
                    <a:lnTo>
                      <a:pt x="1727689" y="1915785"/>
                    </a:lnTo>
                    <a:lnTo>
                      <a:pt x="0" y="191578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7">
                <a:extLst>
                  <a:ext uri="{FF2B5EF4-FFF2-40B4-BE49-F238E27FC236}">
                    <a16:creationId xmlns:a16="http://schemas.microsoft.com/office/drawing/2014/main" id="{89107CF1-04B6-D65B-0E1D-0B4C527DA28A}"/>
                  </a:ext>
                </a:extLst>
              </p:cNvPr>
              <p:cNvSpPr/>
              <p:nvPr/>
            </p:nvSpPr>
            <p:spPr>
              <a:xfrm>
                <a:off x="89399" y="206898"/>
                <a:ext cx="780144" cy="968576"/>
              </a:xfrm>
              <a:custGeom>
                <a:avLst/>
                <a:gdLst/>
                <a:ahLst/>
                <a:cxnLst/>
                <a:rect l="l" t="t" r="r" b="b"/>
                <a:pathLst>
                  <a:path w="780144" h="968576">
                    <a:moveTo>
                      <a:pt x="0" y="0"/>
                    </a:moveTo>
                    <a:lnTo>
                      <a:pt x="780144" y="0"/>
                    </a:lnTo>
                    <a:lnTo>
                      <a:pt x="780144" y="968576"/>
                    </a:lnTo>
                    <a:lnTo>
                      <a:pt x="0" y="968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TextBox 8">
                <a:extLst>
                  <a:ext uri="{FF2B5EF4-FFF2-40B4-BE49-F238E27FC236}">
                    <a16:creationId xmlns:a16="http://schemas.microsoft.com/office/drawing/2014/main" id="{4CC1578D-8D97-4C57-6609-601CB673A6E0}"/>
                  </a:ext>
                </a:extLst>
              </p:cNvPr>
              <p:cNvSpPr txBox="1"/>
              <p:nvPr/>
            </p:nvSpPr>
            <p:spPr>
              <a:xfrm>
                <a:off x="1090773" y="9525"/>
                <a:ext cx="5997864" cy="13728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3380"/>
                  </a:lnSpc>
                </a:pPr>
                <a:r>
                  <a:rPr lang="en-US" sz="2817" b="1" dirty="0">
                    <a:solidFill>
                      <a:srgbClr val="000000"/>
                    </a:solidFill>
                    <a:latin typeface="Quicksand Bold"/>
                    <a:ea typeface="Quicksand Bold"/>
                    <a:cs typeface="Quicksand Bold"/>
                    <a:sym typeface="Quicksand Bold"/>
                  </a:rPr>
                  <a:t>CRL Building Room 152</a:t>
                </a:r>
              </a:p>
              <a:p>
                <a:pPr algn="l">
                  <a:lnSpc>
                    <a:spcPts val="2458"/>
                  </a:lnSpc>
                </a:pPr>
                <a:r>
                  <a:rPr lang="en-US" sz="2048" b="1" dirty="0">
                    <a:solidFill>
                      <a:srgbClr val="000000"/>
                    </a:solidFill>
                    <a:latin typeface="Quicksand Bold"/>
                    <a:ea typeface="Quicksand Bold"/>
                    <a:cs typeface="Quicksand Bold"/>
                    <a:sym typeface="Quicksand Bold"/>
                  </a:rPr>
                  <a:t>*Behind Clark Hall and across from the Mountainlair Parking Garage.</a:t>
                </a:r>
              </a:p>
            </p:txBody>
          </p:sp>
        </p:grpSp>
        <p:grpSp>
          <p:nvGrpSpPr>
            <p:cNvPr id="75" name="Group 25">
              <a:extLst>
                <a:ext uri="{FF2B5EF4-FFF2-40B4-BE49-F238E27FC236}">
                  <a16:creationId xmlns:a16="http://schemas.microsoft.com/office/drawing/2014/main" id="{6851E575-A7F0-DCDD-E31C-CF1E405C0BE5}"/>
                </a:ext>
              </a:extLst>
            </p:cNvPr>
            <p:cNvGrpSpPr/>
            <p:nvPr/>
          </p:nvGrpSpPr>
          <p:grpSpPr>
            <a:xfrm>
              <a:off x="417055" y="7928551"/>
              <a:ext cx="4606385" cy="1099128"/>
              <a:chOff x="0" y="0"/>
              <a:chExt cx="6141847" cy="1465504"/>
            </a:xfrm>
          </p:grpSpPr>
          <p:grpSp>
            <p:nvGrpSpPr>
              <p:cNvPr id="76" name="Group 26">
                <a:extLst>
                  <a:ext uri="{FF2B5EF4-FFF2-40B4-BE49-F238E27FC236}">
                    <a16:creationId xmlns:a16="http://schemas.microsoft.com/office/drawing/2014/main" id="{AD08F82C-CC5C-9190-0040-63F4BC705E28}"/>
                  </a:ext>
                </a:extLst>
              </p:cNvPr>
              <p:cNvGrpSpPr/>
              <p:nvPr/>
            </p:nvGrpSpPr>
            <p:grpSpPr>
              <a:xfrm>
                <a:off x="0" y="0"/>
                <a:ext cx="6141847" cy="1465504"/>
                <a:chOff x="0" y="0"/>
                <a:chExt cx="3086171" cy="736390"/>
              </a:xfrm>
            </p:grpSpPr>
            <p:sp>
              <p:nvSpPr>
                <p:cNvPr id="81" name="Freeform 27">
                  <a:extLst>
                    <a:ext uri="{FF2B5EF4-FFF2-40B4-BE49-F238E27FC236}">
                      <a16:creationId xmlns:a16="http://schemas.microsoft.com/office/drawing/2014/main" id="{757C54CF-9B25-2F71-AA3B-43CF770B6A1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086172" cy="736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172" h="736390">
                      <a:moveTo>
                        <a:pt x="0" y="0"/>
                      </a:moveTo>
                      <a:lnTo>
                        <a:pt x="3086172" y="0"/>
                      </a:lnTo>
                      <a:lnTo>
                        <a:pt x="3086172" y="736390"/>
                      </a:lnTo>
                      <a:lnTo>
                        <a:pt x="0" y="736390"/>
                      </a:lnTo>
                      <a:close/>
                    </a:path>
                  </a:pathLst>
                </a:custGeom>
                <a:solidFill>
                  <a:srgbClr val="9D999C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TextBox 28">
                  <a:extLst>
                    <a:ext uri="{FF2B5EF4-FFF2-40B4-BE49-F238E27FC236}">
                      <a16:creationId xmlns:a16="http://schemas.microsoft.com/office/drawing/2014/main" id="{BEDBF938-208B-BCA0-E649-6E0794990676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3086171" cy="755440"/>
                </a:xfrm>
                <a:prstGeom prst="rect">
                  <a:avLst/>
                </a:prstGeom>
              </p:spPr>
              <p:txBody>
                <a:bodyPr lIns="26431" tIns="26431" rIns="26431" bIns="26431" rtlCol="0" anchor="ctr"/>
                <a:lstStyle/>
                <a:p>
                  <a:pPr algn="ctr">
                    <a:lnSpc>
                      <a:spcPts val="1601"/>
                    </a:lnSpc>
                  </a:pPr>
                  <a:endParaRPr/>
                </a:p>
              </p:txBody>
            </p:sp>
          </p:grpSp>
          <p:grpSp>
            <p:nvGrpSpPr>
              <p:cNvPr id="77" name="Group 29">
                <a:extLst>
                  <a:ext uri="{FF2B5EF4-FFF2-40B4-BE49-F238E27FC236}">
                    <a16:creationId xmlns:a16="http://schemas.microsoft.com/office/drawing/2014/main" id="{82833528-060A-AEB8-E3D9-F024A5A99EEF}"/>
                  </a:ext>
                </a:extLst>
              </p:cNvPr>
              <p:cNvGrpSpPr/>
              <p:nvPr/>
            </p:nvGrpSpPr>
            <p:grpSpPr>
              <a:xfrm>
                <a:off x="137117" y="203200"/>
                <a:ext cx="5853571" cy="1064079"/>
                <a:chOff x="0" y="0"/>
                <a:chExt cx="2941318" cy="534681"/>
              </a:xfrm>
            </p:grpSpPr>
            <p:sp>
              <p:nvSpPr>
                <p:cNvPr id="79" name="Freeform 30">
                  <a:extLst>
                    <a:ext uri="{FF2B5EF4-FFF2-40B4-BE49-F238E27FC236}">
                      <a16:creationId xmlns:a16="http://schemas.microsoft.com/office/drawing/2014/main" id="{7E7F0FDA-A120-13A2-BE83-85ADC9F0443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941318" cy="534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1318" h="534681">
                      <a:moveTo>
                        <a:pt x="67012" y="0"/>
                      </a:moveTo>
                      <a:lnTo>
                        <a:pt x="2874306" y="0"/>
                      </a:lnTo>
                      <a:cubicBezTo>
                        <a:pt x="2911316" y="0"/>
                        <a:pt x="2941318" y="30002"/>
                        <a:pt x="2941318" y="67012"/>
                      </a:cubicBezTo>
                      <a:lnTo>
                        <a:pt x="2941318" y="467670"/>
                      </a:lnTo>
                      <a:cubicBezTo>
                        <a:pt x="2941318" y="504679"/>
                        <a:pt x="2911316" y="534681"/>
                        <a:pt x="2874306" y="534681"/>
                      </a:cubicBezTo>
                      <a:lnTo>
                        <a:pt x="67012" y="534681"/>
                      </a:lnTo>
                      <a:cubicBezTo>
                        <a:pt x="30002" y="534681"/>
                        <a:pt x="0" y="504679"/>
                        <a:pt x="0" y="467670"/>
                      </a:cubicBezTo>
                      <a:lnTo>
                        <a:pt x="0" y="67012"/>
                      </a:lnTo>
                      <a:cubicBezTo>
                        <a:pt x="0" y="30002"/>
                        <a:pt x="30002" y="0"/>
                        <a:pt x="67012" y="0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TextBox 31">
                  <a:extLst>
                    <a:ext uri="{FF2B5EF4-FFF2-40B4-BE49-F238E27FC236}">
                      <a16:creationId xmlns:a16="http://schemas.microsoft.com/office/drawing/2014/main" id="{B15767DA-C8C7-2EBF-6F5B-1372F9C00BC2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2941318" cy="553731"/>
                </a:xfrm>
                <a:prstGeom prst="rect">
                  <a:avLst/>
                </a:prstGeom>
              </p:spPr>
              <p:txBody>
                <a:bodyPr lIns="26431" tIns="26431" rIns="26431" bIns="26431" rtlCol="0" anchor="ctr"/>
                <a:lstStyle/>
                <a:p>
                  <a:pPr algn="ctr">
                    <a:lnSpc>
                      <a:spcPts val="1601"/>
                    </a:lnSpc>
                  </a:pPr>
                  <a:endParaRPr/>
                </a:p>
              </p:txBody>
            </p:sp>
          </p:grpSp>
          <p:sp>
            <p:nvSpPr>
              <p:cNvPr id="78" name="TextBox 32">
                <a:extLst>
                  <a:ext uri="{FF2B5EF4-FFF2-40B4-BE49-F238E27FC236}">
                    <a16:creationId xmlns:a16="http://schemas.microsoft.com/office/drawing/2014/main" id="{0AD664FF-5925-35DC-FC54-94718173E579}"/>
                  </a:ext>
                </a:extLst>
              </p:cNvPr>
              <p:cNvSpPr txBox="1"/>
              <p:nvPr/>
            </p:nvSpPr>
            <p:spPr>
              <a:xfrm>
                <a:off x="547801" y="300886"/>
                <a:ext cx="5131144" cy="8591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552"/>
                  </a:lnSpc>
                </a:pPr>
                <a:r>
                  <a:rPr lang="en-US" sz="2058" b="1">
                    <a:solidFill>
                      <a:srgbClr val="0E1413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Simply drop-in for assistance during the times listed here.</a:t>
                </a:r>
              </a:p>
            </p:txBody>
          </p:sp>
        </p:grp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C2FF176-98CB-6558-0479-B1C877831B1D}"/>
              </a:ext>
            </a:extLst>
          </p:cNvPr>
          <p:cNvSpPr/>
          <p:nvPr/>
        </p:nvSpPr>
        <p:spPr>
          <a:xfrm>
            <a:off x="827737" y="3960457"/>
            <a:ext cx="11638086" cy="32622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TextBox 44">
            <a:extLst>
              <a:ext uri="{FF2B5EF4-FFF2-40B4-BE49-F238E27FC236}">
                <a16:creationId xmlns:a16="http://schemas.microsoft.com/office/drawing/2014/main" id="{FB3F904A-A1D6-F80C-798F-9C10F18E9B92}"/>
              </a:ext>
            </a:extLst>
          </p:cNvPr>
          <p:cNvSpPr txBox="1"/>
          <p:nvPr/>
        </p:nvSpPr>
        <p:spPr>
          <a:xfrm>
            <a:off x="685800" y="3785473"/>
            <a:ext cx="11867159" cy="3671230"/>
          </a:xfrm>
          <a:prstGeom prst="rect">
            <a:avLst/>
          </a:prstGeom>
        </p:spPr>
        <p:txBody>
          <a:bodyPr lIns="75798" tIns="75798" rIns="75798" bIns="75798" rtlCol="0" anchor="ctr"/>
          <a:lstStyle/>
          <a:p>
            <a:pPr algn="ctr">
              <a:lnSpc>
                <a:spcPts val="1601"/>
              </a:lnSpc>
            </a:pPr>
            <a:endParaRPr/>
          </a:p>
        </p:txBody>
      </p:sp>
      <p:sp>
        <p:nvSpPr>
          <p:cNvPr id="87" name="TextBox 49">
            <a:extLst>
              <a:ext uri="{FF2B5EF4-FFF2-40B4-BE49-F238E27FC236}">
                <a16:creationId xmlns:a16="http://schemas.microsoft.com/office/drawing/2014/main" id="{D65691EB-0D81-E0EE-067B-2D50B0FF2BA9}"/>
              </a:ext>
            </a:extLst>
          </p:cNvPr>
          <p:cNvSpPr txBox="1"/>
          <p:nvPr/>
        </p:nvSpPr>
        <p:spPr>
          <a:xfrm>
            <a:off x="1667680" y="4081540"/>
            <a:ext cx="9903399" cy="432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7"/>
              </a:lnSpc>
            </a:pPr>
            <a:r>
              <a:rPr lang="en-US" sz="2909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CHEM 116 Tutoring:</a:t>
            </a:r>
          </a:p>
        </p:txBody>
      </p:sp>
      <p:sp>
        <p:nvSpPr>
          <p:cNvPr id="104" name="TextBox 53">
            <a:extLst>
              <a:ext uri="{FF2B5EF4-FFF2-40B4-BE49-F238E27FC236}">
                <a16:creationId xmlns:a16="http://schemas.microsoft.com/office/drawing/2014/main" id="{17933487-B4F6-16CD-9FD8-AB7D1E2DA6CF}"/>
              </a:ext>
            </a:extLst>
          </p:cNvPr>
          <p:cNvSpPr txBox="1"/>
          <p:nvPr/>
        </p:nvSpPr>
        <p:spPr>
          <a:xfrm>
            <a:off x="134045" y="2407630"/>
            <a:ext cx="17109466" cy="1030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188"/>
              </a:lnSpc>
              <a:spcBef>
                <a:spcPct val="0"/>
              </a:spcBef>
            </a:pP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We support WVU students of </a:t>
            </a:r>
            <a:r>
              <a:rPr lang="en-US" sz="2992" b="1" u="sng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all</a:t>
            </a: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majors in their STEM educational journey with </a:t>
            </a:r>
            <a:r>
              <a:rPr lang="en-US" sz="2992" b="1" i="1" dirty="0">
                <a:solidFill>
                  <a:srgbClr val="FF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FREE</a:t>
            </a: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tutoring services for introductory STEM courses, academic workshops, and fun events.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6878E35-7E74-F19B-379A-2984B72FE5E2}"/>
              </a:ext>
            </a:extLst>
          </p:cNvPr>
          <p:cNvGrpSpPr/>
          <p:nvPr/>
        </p:nvGrpSpPr>
        <p:grpSpPr>
          <a:xfrm>
            <a:off x="1109115" y="7648931"/>
            <a:ext cx="11020527" cy="1774419"/>
            <a:chOff x="5596790" y="8183843"/>
            <a:chExt cx="11020527" cy="1774419"/>
          </a:xfrm>
        </p:grpSpPr>
        <p:grpSp>
          <p:nvGrpSpPr>
            <p:cNvPr id="68" name="Group 18">
              <a:extLst>
                <a:ext uri="{FF2B5EF4-FFF2-40B4-BE49-F238E27FC236}">
                  <a16:creationId xmlns:a16="http://schemas.microsoft.com/office/drawing/2014/main" id="{404AEF33-F852-4C71-4591-659DA3853E5C}"/>
                </a:ext>
              </a:extLst>
            </p:cNvPr>
            <p:cNvGrpSpPr/>
            <p:nvPr/>
          </p:nvGrpSpPr>
          <p:grpSpPr>
            <a:xfrm>
              <a:off x="5596790" y="8183843"/>
              <a:ext cx="11020527" cy="1774419"/>
              <a:chOff x="0" y="0"/>
              <a:chExt cx="1208528" cy="1122123"/>
            </a:xfrm>
          </p:grpSpPr>
          <p:sp>
            <p:nvSpPr>
              <p:cNvPr id="69" name="Freeform 19">
                <a:extLst>
                  <a:ext uri="{FF2B5EF4-FFF2-40B4-BE49-F238E27FC236}">
                    <a16:creationId xmlns:a16="http://schemas.microsoft.com/office/drawing/2014/main" id="{097DA50F-E591-DCBB-B15A-A975CFAEF7BF}"/>
                  </a:ext>
                </a:extLst>
              </p:cNvPr>
              <p:cNvSpPr/>
              <p:nvPr/>
            </p:nvSpPr>
            <p:spPr>
              <a:xfrm>
                <a:off x="0" y="0"/>
                <a:ext cx="1208528" cy="1122123"/>
              </a:xfrm>
              <a:custGeom>
                <a:avLst/>
                <a:gdLst/>
                <a:ahLst/>
                <a:cxnLst/>
                <a:rect l="l" t="t" r="r" b="b"/>
                <a:pathLst>
                  <a:path w="1208528" h="1122123">
                    <a:moveTo>
                      <a:pt x="0" y="0"/>
                    </a:moveTo>
                    <a:lnTo>
                      <a:pt x="1208528" y="0"/>
                    </a:lnTo>
                    <a:lnTo>
                      <a:pt x="1208528" y="1122123"/>
                    </a:lnTo>
                    <a:lnTo>
                      <a:pt x="0" y="1122123"/>
                    </a:lnTo>
                    <a:close/>
                  </a:path>
                </a:pathLst>
              </a:custGeom>
              <a:solidFill>
                <a:srgbClr val="3E72A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TextBox 20">
                <a:extLst>
                  <a:ext uri="{FF2B5EF4-FFF2-40B4-BE49-F238E27FC236}">
                    <a16:creationId xmlns:a16="http://schemas.microsoft.com/office/drawing/2014/main" id="{CF40282C-263A-30E4-D1EB-EA8B6F2CBEC0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208528" cy="1141173"/>
              </a:xfrm>
              <a:prstGeom prst="rect">
                <a:avLst/>
              </a:prstGeom>
            </p:spPr>
            <p:txBody>
              <a:bodyPr lIns="75981" tIns="75981" rIns="75981" bIns="75981" rtlCol="0" anchor="ctr"/>
              <a:lstStyle/>
              <a:p>
                <a:pPr algn="ctr">
                  <a:lnSpc>
                    <a:spcPts val="1601"/>
                  </a:lnSpc>
                </a:pPr>
                <a:endParaRPr/>
              </a:p>
            </p:txBody>
          </p:sp>
        </p:grpSp>
        <p:sp>
          <p:nvSpPr>
            <p:cNvPr id="74" name="TextBox 24">
              <a:extLst>
                <a:ext uri="{FF2B5EF4-FFF2-40B4-BE49-F238E27FC236}">
                  <a16:creationId xmlns:a16="http://schemas.microsoft.com/office/drawing/2014/main" id="{CDFFACA0-0CE0-BFB5-F3C1-11E69C49F028}"/>
                </a:ext>
              </a:extLst>
            </p:cNvPr>
            <p:cNvSpPr txBox="1"/>
            <p:nvPr/>
          </p:nvSpPr>
          <p:spPr>
            <a:xfrm>
              <a:off x="6430456" y="8634402"/>
              <a:ext cx="9578030" cy="1239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2104" lvl="1" indent="-226052" algn="l">
                <a:lnSpc>
                  <a:spcPts val="2931"/>
                </a:lnSpc>
                <a:buFont typeface="Arial"/>
                <a:buChar char="•"/>
              </a:pPr>
              <a:endParaRPr lang="en-US" sz="1944" dirty="0">
                <a:solidFill>
                  <a:srgbClr val="2064A1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94C72FE-F047-5F06-5BD5-73E77603B3ED}"/>
                </a:ext>
              </a:extLst>
            </p:cNvPr>
            <p:cNvSpPr/>
            <p:nvPr/>
          </p:nvSpPr>
          <p:spPr>
            <a:xfrm>
              <a:off x="5727150" y="8270382"/>
              <a:ext cx="10732050" cy="15779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51">
              <a:extLst>
                <a:ext uri="{FF2B5EF4-FFF2-40B4-BE49-F238E27FC236}">
                  <a16:creationId xmlns:a16="http://schemas.microsoft.com/office/drawing/2014/main" id="{B99F3299-FF15-F4A0-77E8-BD8F7086D7E8}"/>
                </a:ext>
              </a:extLst>
            </p:cNvPr>
            <p:cNvSpPr txBox="1"/>
            <p:nvPr/>
          </p:nvSpPr>
          <p:spPr>
            <a:xfrm>
              <a:off x="6189643" y="8343900"/>
              <a:ext cx="9818843" cy="4322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16"/>
                </a:lnSpc>
              </a:pPr>
              <a:r>
                <a:rPr lang="en-US" sz="28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We Offer </a:t>
              </a:r>
              <a:r>
                <a:rPr lang="en-US" sz="2800" b="1" i="1" u="sng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Free</a:t>
              </a:r>
              <a:r>
                <a:rPr lang="en-US" sz="28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Tutoring for:</a:t>
              </a:r>
            </a:p>
          </p:txBody>
        </p:sp>
        <p:sp>
          <p:nvSpPr>
            <p:cNvPr id="4" name="TextBox 51">
              <a:extLst>
                <a:ext uri="{FF2B5EF4-FFF2-40B4-BE49-F238E27FC236}">
                  <a16:creationId xmlns:a16="http://schemas.microsoft.com/office/drawing/2014/main" id="{7E329ED8-E591-6D01-C5F2-366B56224EFA}"/>
                </a:ext>
              </a:extLst>
            </p:cNvPr>
            <p:cNvSpPr txBox="1"/>
            <p:nvPr/>
          </p:nvSpPr>
          <p:spPr>
            <a:xfrm>
              <a:off x="6040314" y="8833720"/>
              <a:ext cx="5093847" cy="8817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CHEM: 110, 111, 112, 115, and 116</a:t>
              </a:r>
            </a:p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MATH: 124 and 150</a:t>
              </a:r>
              <a:endParaRPr lang="en-US" sz="20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endParaRPr>
            </a:p>
          </p:txBody>
        </p:sp>
        <p:sp>
          <p:nvSpPr>
            <p:cNvPr id="8" name="TextBox 51">
              <a:extLst>
                <a:ext uri="{FF2B5EF4-FFF2-40B4-BE49-F238E27FC236}">
                  <a16:creationId xmlns:a16="http://schemas.microsoft.com/office/drawing/2014/main" id="{BE8D9B75-099E-FA70-863A-D5602E24E87A}"/>
                </a:ext>
              </a:extLst>
            </p:cNvPr>
            <p:cNvSpPr txBox="1"/>
            <p:nvPr/>
          </p:nvSpPr>
          <p:spPr>
            <a:xfrm>
              <a:off x="11328588" y="8819870"/>
              <a:ext cx="5093847" cy="8817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PHYS: 101, 102, 111, and 112</a:t>
              </a:r>
            </a:p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STAT: 111, 211, 215, and 312</a:t>
              </a:r>
              <a:endParaRPr lang="en-US" sz="20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endParaRPr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E4C6825-E198-8EBD-5283-4DFA4640A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853109"/>
              </p:ext>
            </p:extLst>
          </p:nvPr>
        </p:nvGraphicFramePr>
        <p:xfrm>
          <a:off x="1215575" y="4848027"/>
          <a:ext cx="10862410" cy="1572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885">
                  <a:extLst>
                    <a:ext uri="{9D8B030D-6E8A-4147-A177-3AD203B41FA5}">
                      <a16:colId xmlns:a16="http://schemas.microsoft.com/office/drawing/2014/main" val="288704163"/>
                    </a:ext>
                  </a:extLst>
                </a:gridCol>
                <a:gridCol w="2255740">
                  <a:extLst>
                    <a:ext uri="{9D8B030D-6E8A-4147-A177-3AD203B41FA5}">
                      <a16:colId xmlns:a16="http://schemas.microsoft.com/office/drawing/2014/main" val="145506008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228258114"/>
                    </a:ext>
                  </a:extLst>
                </a:gridCol>
                <a:gridCol w="2316260">
                  <a:extLst>
                    <a:ext uri="{9D8B030D-6E8A-4147-A177-3AD203B41FA5}">
                      <a16:colId xmlns:a16="http://schemas.microsoft.com/office/drawing/2014/main" val="1749952403"/>
                    </a:ext>
                  </a:extLst>
                </a:gridCol>
                <a:gridCol w="2294125">
                  <a:extLst>
                    <a:ext uri="{9D8B030D-6E8A-4147-A177-3AD203B41FA5}">
                      <a16:colId xmlns:a16="http://schemas.microsoft.com/office/drawing/2014/main" val="1990720049"/>
                    </a:ext>
                  </a:extLst>
                </a:gridCol>
              </a:tblGrid>
              <a:tr h="62747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81932"/>
                  </a:ext>
                </a:extLst>
              </a:tr>
              <a:tr h="8611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1:30 – 5PM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10AM – 2:30PM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1:30 – 5PM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10AM – 2:30PM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By Virtual* Appointment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889259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D16D9835-DF75-7475-7450-F7E90EFFC5B5}"/>
              </a:ext>
            </a:extLst>
          </p:cNvPr>
          <p:cNvGrpSpPr/>
          <p:nvPr/>
        </p:nvGrpSpPr>
        <p:grpSpPr>
          <a:xfrm>
            <a:off x="479049" y="9404105"/>
            <a:ext cx="17329902" cy="882895"/>
            <a:chOff x="680377" y="9404105"/>
            <a:chExt cx="17329902" cy="88289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4AA7263-F1AE-3305-7F14-4FDB46916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6549" t="17186" r="6513" b="21758"/>
            <a:stretch/>
          </p:blipFill>
          <p:spPr>
            <a:xfrm>
              <a:off x="13196751" y="9404105"/>
              <a:ext cx="2761321" cy="882895"/>
            </a:xfrm>
            <a:prstGeom prst="rect">
              <a:avLst/>
            </a:prstGeom>
          </p:spPr>
        </p:pic>
        <p:sp>
          <p:nvSpPr>
            <p:cNvPr id="22" name="TextBox 53">
              <a:extLst>
                <a:ext uri="{FF2B5EF4-FFF2-40B4-BE49-F238E27FC236}">
                  <a16:creationId xmlns:a16="http://schemas.microsoft.com/office/drawing/2014/main" id="{D8683AED-2B18-5646-D454-F8CC47C31657}"/>
                </a:ext>
              </a:extLst>
            </p:cNvPr>
            <p:cNvSpPr txBox="1"/>
            <p:nvPr/>
          </p:nvSpPr>
          <p:spPr>
            <a:xfrm>
              <a:off x="680377" y="9709753"/>
              <a:ext cx="12502224" cy="4629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188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For updates on tutoring, workshops, and events, visit our website </a:t>
              </a: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  <a:hlinkClick r:id="rId11"/>
                </a:rPr>
                <a:t>https://stemcollab.wvu.edu/</a:t>
              </a: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and</a:t>
              </a:r>
            </a:p>
          </p:txBody>
        </p:sp>
        <p:sp>
          <p:nvSpPr>
            <p:cNvPr id="23" name="TextBox 53">
              <a:extLst>
                <a:ext uri="{FF2B5EF4-FFF2-40B4-BE49-F238E27FC236}">
                  <a16:creationId xmlns:a16="http://schemas.microsoft.com/office/drawing/2014/main" id="{9B7B894C-59B6-6EFF-9292-59AF999EE41B}"/>
                </a:ext>
              </a:extLst>
            </p:cNvPr>
            <p:cNvSpPr txBox="1"/>
            <p:nvPr/>
          </p:nvSpPr>
          <p:spPr>
            <a:xfrm>
              <a:off x="15925800" y="9709753"/>
              <a:ext cx="2084479" cy="4629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188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@wvu_stem_lc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B01F3A8-A722-C022-4C03-3E9960EDCBB0}"/>
              </a:ext>
            </a:extLst>
          </p:cNvPr>
          <p:cNvSpPr txBox="1"/>
          <p:nvPr/>
        </p:nvSpPr>
        <p:spPr>
          <a:xfrm>
            <a:off x="4981582" y="6723232"/>
            <a:ext cx="709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*Virtual Appointments are made through Navigate and are held on Zoom.</a:t>
            </a:r>
          </a:p>
        </p:txBody>
      </p:sp>
    </p:spTree>
    <p:extLst>
      <p:ext uri="{BB962C8B-B14F-4D97-AF65-F5344CB8AC3E}">
        <p14:creationId xmlns:p14="http://schemas.microsoft.com/office/powerpoint/2010/main" val="75184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43">
            <a:extLst>
              <a:ext uri="{FF2B5EF4-FFF2-40B4-BE49-F238E27FC236}">
                <a16:creationId xmlns:a16="http://schemas.microsoft.com/office/drawing/2014/main" id="{F811CCB4-EB05-7024-71E7-59002AFA89C8}"/>
              </a:ext>
            </a:extLst>
          </p:cNvPr>
          <p:cNvSpPr/>
          <p:nvPr/>
        </p:nvSpPr>
        <p:spPr>
          <a:xfrm>
            <a:off x="160772" y="3598155"/>
            <a:ext cx="12711876" cy="3858548"/>
          </a:xfrm>
          <a:custGeom>
            <a:avLst/>
            <a:gdLst/>
            <a:ahLst/>
            <a:cxnLst/>
            <a:rect l="l" t="t" r="r" b="b"/>
            <a:pathLst>
              <a:path w="1245206" h="1262321">
                <a:moveTo>
                  <a:pt x="0" y="0"/>
                </a:moveTo>
                <a:lnTo>
                  <a:pt x="1245206" y="0"/>
                </a:lnTo>
                <a:lnTo>
                  <a:pt x="1245206" y="1262321"/>
                </a:lnTo>
                <a:lnTo>
                  <a:pt x="0" y="1262321"/>
                </a:lnTo>
                <a:close/>
              </a:path>
            </a:pathLst>
          </a:custGeom>
          <a:solidFill>
            <a:srgbClr val="F5C63B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680376" y="43657"/>
            <a:ext cx="1834219" cy="1563290"/>
          </a:xfrm>
          <a:custGeom>
            <a:avLst/>
            <a:gdLst/>
            <a:ahLst/>
            <a:cxnLst/>
            <a:rect l="l" t="t" r="r" b="b"/>
            <a:pathLst>
              <a:path w="1834219" h="1563290">
                <a:moveTo>
                  <a:pt x="0" y="0"/>
                </a:moveTo>
                <a:lnTo>
                  <a:pt x="1834219" y="0"/>
                </a:lnTo>
                <a:lnTo>
                  <a:pt x="1834219" y="1563290"/>
                </a:lnTo>
                <a:lnTo>
                  <a:pt x="0" y="15632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0" y="1642873"/>
            <a:ext cx="18288000" cy="277844"/>
            <a:chOff x="0" y="0"/>
            <a:chExt cx="3679398" cy="559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79398" cy="55900"/>
            </a:xfrm>
            <a:custGeom>
              <a:avLst/>
              <a:gdLst/>
              <a:ahLst/>
              <a:cxnLst/>
              <a:rect l="l" t="t" r="r" b="b"/>
              <a:pathLst>
                <a:path w="3679398" h="55900">
                  <a:moveTo>
                    <a:pt x="0" y="0"/>
                  </a:moveTo>
                  <a:lnTo>
                    <a:pt x="3679398" y="0"/>
                  </a:lnTo>
                  <a:lnTo>
                    <a:pt x="3679398" y="55900"/>
                  </a:lnTo>
                  <a:lnTo>
                    <a:pt x="0" y="55900"/>
                  </a:lnTo>
                  <a:close/>
                </a:path>
              </a:pathLst>
            </a:custGeom>
            <a:solidFill>
              <a:srgbClr val="3E72A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3679398" cy="74950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1911981"/>
            <a:ext cx="18288000" cy="288835"/>
            <a:chOff x="0" y="0"/>
            <a:chExt cx="3679398" cy="5811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79398" cy="58111"/>
            </a:xfrm>
            <a:custGeom>
              <a:avLst/>
              <a:gdLst/>
              <a:ahLst/>
              <a:cxnLst/>
              <a:rect l="l" t="t" r="r" b="b"/>
              <a:pathLst>
                <a:path w="3679398" h="58111">
                  <a:moveTo>
                    <a:pt x="0" y="0"/>
                  </a:moveTo>
                  <a:lnTo>
                    <a:pt x="3679398" y="0"/>
                  </a:lnTo>
                  <a:lnTo>
                    <a:pt x="3679398" y="58111"/>
                  </a:lnTo>
                  <a:lnTo>
                    <a:pt x="0" y="58111"/>
                  </a:lnTo>
                  <a:close/>
                </a:path>
              </a:pathLst>
            </a:custGeom>
            <a:solidFill>
              <a:srgbClr val="F5C63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3679398" cy="77161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0" y="2103157"/>
            <a:ext cx="18288000" cy="144743"/>
            <a:chOff x="0" y="0"/>
            <a:chExt cx="3679398" cy="2912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679398" cy="29121"/>
            </a:xfrm>
            <a:custGeom>
              <a:avLst/>
              <a:gdLst/>
              <a:ahLst/>
              <a:cxnLst/>
              <a:rect l="l" t="t" r="r" b="b"/>
              <a:pathLst>
                <a:path w="3679398" h="29121">
                  <a:moveTo>
                    <a:pt x="0" y="0"/>
                  </a:moveTo>
                  <a:lnTo>
                    <a:pt x="3679398" y="0"/>
                  </a:lnTo>
                  <a:lnTo>
                    <a:pt x="3679398" y="29121"/>
                  </a:lnTo>
                  <a:lnTo>
                    <a:pt x="0" y="29121"/>
                  </a:lnTo>
                  <a:close/>
                </a:path>
              </a:pathLst>
            </a:custGeom>
            <a:solidFill>
              <a:srgbClr val="F48F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3679398" cy="48171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6" name="TextBox 56"/>
          <p:cNvSpPr txBox="1"/>
          <p:nvPr/>
        </p:nvSpPr>
        <p:spPr>
          <a:xfrm>
            <a:off x="2825657" y="438657"/>
            <a:ext cx="11779935" cy="935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5"/>
              </a:lnSpc>
            </a:pPr>
            <a:r>
              <a:rPr lang="en-US" sz="7245" dirty="0">
                <a:solidFill>
                  <a:srgbClr val="2064A1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STEM Learning Center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06272F0-60B7-3656-CAFA-B43DD4420E4B}"/>
              </a:ext>
            </a:extLst>
          </p:cNvPr>
          <p:cNvGrpSpPr/>
          <p:nvPr/>
        </p:nvGrpSpPr>
        <p:grpSpPr>
          <a:xfrm>
            <a:off x="13038571" y="4252725"/>
            <a:ext cx="5249429" cy="4859987"/>
            <a:chOff x="200942" y="4167692"/>
            <a:chExt cx="5249429" cy="4859987"/>
          </a:xfrm>
        </p:grpSpPr>
        <p:grpSp>
          <p:nvGrpSpPr>
            <p:cNvPr id="62" name="Group 3">
              <a:extLst>
                <a:ext uri="{FF2B5EF4-FFF2-40B4-BE49-F238E27FC236}">
                  <a16:creationId xmlns:a16="http://schemas.microsoft.com/office/drawing/2014/main" id="{0DF9D631-3107-68E6-FB90-C0C048F7B5D4}"/>
                </a:ext>
              </a:extLst>
            </p:cNvPr>
            <p:cNvGrpSpPr/>
            <p:nvPr/>
          </p:nvGrpSpPr>
          <p:grpSpPr>
            <a:xfrm>
              <a:off x="200942" y="4167692"/>
              <a:ext cx="5249429" cy="3667083"/>
              <a:chOff x="89399" y="9525"/>
              <a:chExt cx="6999238" cy="4889443"/>
            </a:xfrm>
          </p:grpSpPr>
          <p:sp>
            <p:nvSpPr>
              <p:cNvPr id="63" name="Freeform 4">
                <a:extLst>
                  <a:ext uri="{FF2B5EF4-FFF2-40B4-BE49-F238E27FC236}">
                    <a16:creationId xmlns:a16="http://schemas.microsoft.com/office/drawing/2014/main" id="{7217017D-2D66-0347-49B7-AC72752899AE}"/>
                  </a:ext>
                </a:extLst>
              </p:cNvPr>
              <p:cNvSpPr/>
              <p:nvPr/>
            </p:nvSpPr>
            <p:spPr>
              <a:xfrm>
                <a:off x="364667" y="1581435"/>
                <a:ext cx="6219309" cy="3317533"/>
              </a:xfrm>
              <a:custGeom>
                <a:avLst/>
                <a:gdLst/>
                <a:ahLst/>
                <a:cxnLst/>
                <a:rect l="l" t="t" r="r" b="b"/>
                <a:pathLst>
                  <a:path w="6219309" h="3317531">
                    <a:moveTo>
                      <a:pt x="0" y="0"/>
                    </a:moveTo>
                    <a:lnTo>
                      <a:pt x="6219309" y="0"/>
                    </a:lnTo>
                    <a:lnTo>
                      <a:pt x="6219309" y="3317530"/>
                    </a:lnTo>
                    <a:lnTo>
                      <a:pt x="0" y="331753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5">
                <a:extLst>
                  <a:ext uri="{FF2B5EF4-FFF2-40B4-BE49-F238E27FC236}">
                    <a16:creationId xmlns:a16="http://schemas.microsoft.com/office/drawing/2014/main" id="{DD992926-F9AD-FF14-B298-C3D096F1CC75}"/>
                  </a:ext>
                </a:extLst>
              </p:cNvPr>
              <p:cNvSpPr/>
              <p:nvPr/>
            </p:nvSpPr>
            <p:spPr>
              <a:xfrm rot="353631">
                <a:off x="2378352" y="1689584"/>
                <a:ext cx="1836086" cy="2035983"/>
              </a:xfrm>
              <a:custGeom>
                <a:avLst/>
                <a:gdLst/>
                <a:ahLst/>
                <a:cxnLst/>
                <a:rect l="l" t="t" r="r" b="b"/>
                <a:pathLst>
                  <a:path w="1836086" h="2035983">
                    <a:moveTo>
                      <a:pt x="0" y="0"/>
                    </a:moveTo>
                    <a:lnTo>
                      <a:pt x="1836087" y="0"/>
                    </a:lnTo>
                    <a:lnTo>
                      <a:pt x="1836087" y="2035983"/>
                    </a:lnTo>
                    <a:lnTo>
                      <a:pt x="0" y="203598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6">
                <a:extLst>
                  <a:ext uri="{FF2B5EF4-FFF2-40B4-BE49-F238E27FC236}">
                    <a16:creationId xmlns:a16="http://schemas.microsoft.com/office/drawing/2014/main" id="{FCDCEC79-26EC-499E-05F0-58536B9E3383}"/>
                  </a:ext>
                </a:extLst>
              </p:cNvPr>
              <p:cNvSpPr/>
              <p:nvPr/>
            </p:nvSpPr>
            <p:spPr>
              <a:xfrm rot="353631">
                <a:off x="2432551" y="1795770"/>
                <a:ext cx="1727691" cy="1915785"/>
              </a:xfrm>
              <a:custGeom>
                <a:avLst/>
                <a:gdLst/>
                <a:ahLst/>
                <a:cxnLst/>
                <a:rect l="l" t="t" r="r" b="b"/>
                <a:pathLst>
                  <a:path w="1727690" h="1915785">
                    <a:moveTo>
                      <a:pt x="0" y="0"/>
                    </a:moveTo>
                    <a:lnTo>
                      <a:pt x="1727689" y="0"/>
                    </a:lnTo>
                    <a:lnTo>
                      <a:pt x="1727689" y="1915785"/>
                    </a:lnTo>
                    <a:lnTo>
                      <a:pt x="0" y="191578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7">
                <a:extLst>
                  <a:ext uri="{FF2B5EF4-FFF2-40B4-BE49-F238E27FC236}">
                    <a16:creationId xmlns:a16="http://schemas.microsoft.com/office/drawing/2014/main" id="{70EE6CAC-9563-5A1A-39A0-CD793C287A00}"/>
                  </a:ext>
                </a:extLst>
              </p:cNvPr>
              <p:cNvSpPr/>
              <p:nvPr/>
            </p:nvSpPr>
            <p:spPr>
              <a:xfrm>
                <a:off x="89399" y="206898"/>
                <a:ext cx="780144" cy="968576"/>
              </a:xfrm>
              <a:custGeom>
                <a:avLst/>
                <a:gdLst/>
                <a:ahLst/>
                <a:cxnLst/>
                <a:rect l="l" t="t" r="r" b="b"/>
                <a:pathLst>
                  <a:path w="780144" h="968576">
                    <a:moveTo>
                      <a:pt x="0" y="0"/>
                    </a:moveTo>
                    <a:lnTo>
                      <a:pt x="780144" y="0"/>
                    </a:lnTo>
                    <a:lnTo>
                      <a:pt x="780144" y="968576"/>
                    </a:lnTo>
                    <a:lnTo>
                      <a:pt x="0" y="968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TextBox 8">
                <a:extLst>
                  <a:ext uri="{FF2B5EF4-FFF2-40B4-BE49-F238E27FC236}">
                    <a16:creationId xmlns:a16="http://schemas.microsoft.com/office/drawing/2014/main" id="{41D2A072-B3BB-FC46-54B3-44BB0D175D7A}"/>
                  </a:ext>
                </a:extLst>
              </p:cNvPr>
              <p:cNvSpPr txBox="1"/>
              <p:nvPr/>
            </p:nvSpPr>
            <p:spPr>
              <a:xfrm>
                <a:off x="1090773" y="9525"/>
                <a:ext cx="5997864" cy="13728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3380"/>
                  </a:lnSpc>
                </a:pPr>
                <a:r>
                  <a:rPr lang="en-US" sz="2817" b="1" dirty="0">
                    <a:solidFill>
                      <a:srgbClr val="000000"/>
                    </a:solidFill>
                    <a:latin typeface="Quicksand Bold"/>
                    <a:ea typeface="Quicksand Bold"/>
                    <a:cs typeface="Quicksand Bold"/>
                    <a:sym typeface="Quicksand Bold"/>
                  </a:rPr>
                  <a:t>CRL Building Room 152</a:t>
                </a:r>
              </a:p>
              <a:p>
                <a:pPr algn="l">
                  <a:lnSpc>
                    <a:spcPts val="2458"/>
                  </a:lnSpc>
                </a:pPr>
                <a:r>
                  <a:rPr lang="en-US" sz="2048" b="1" dirty="0">
                    <a:solidFill>
                      <a:srgbClr val="000000"/>
                    </a:solidFill>
                    <a:latin typeface="Quicksand Bold"/>
                    <a:ea typeface="Quicksand Bold"/>
                    <a:cs typeface="Quicksand Bold"/>
                    <a:sym typeface="Quicksand Bold"/>
                  </a:rPr>
                  <a:t>*Behind Clark Hall and across from the Mountainlair Parking Garage.</a:t>
                </a:r>
              </a:p>
            </p:txBody>
          </p:sp>
        </p:grpSp>
        <p:grpSp>
          <p:nvGrpSpPr>
            <p:cNvPr id="75" name="Group 25">
              <a:extLst>
                <a:ext uri="{FF2B5EF4-FFF2-40B4-BE49-F238E27FC236}">
                  <a16:creationId xmlns:a16="http://schemas.microsoft.com/office/drawing/2014/main" id="{54715F90-45B7-44F1-5962-4E01DF56DCCF}"/>
                </a:ext>
              </a:extLst>
            </p:cNvPr>
            <p:cNvGrpSpPr/>
            <p:nvPr/>
          </p:nvGrpSpPr>
          <p:grpSpPr>
            <a:xfrm>
              <a:off x="417055" y="7928551"/>
              <a:ext cx="4606385" cy="1099128"/>
              <a:chOff x="0" y="0"/>
              <a:chExt cx="6141847" cy="1465504"/>
            </a:xfrm>
          </p:grpSpPr>
          <p:grpSp>
            <p:nvGrpSpPr>
              <p:cNvPr id="76" name="Group 26">
                <a:extLst>
                  <a:ext uri="{FF2B5EF4-FFF2-40B4-BE49-F238E27FC236}">
                    <a16:creationId xmlns:a16="http://schemas.microsoft.com/office/drawing/2014/main" id="{2A8A31B0-42CC-BD03-3BE8-B8BB709E1C55}"/>
                  </a:ext>
                </a:extLst>
              </p:cNvPr>
              <p:cNvGrpSpPr/>
              <p:nvPr/>
            </p:nvGrpSpPr>
            <p:grpSpPr>
              <a:xfrm>
                <a:off x="0" y="0"/>
                <a:ext cx="6141847" cy="1465504"/>
                <a:chOff x="0" y="0"/>
                <a:chExt cx="3086171" cy="736390"/>
              </a:xfrm>
            </p:grpSpPr>
            <p:sp>
              <p:nvSpPr>
                <p:cNvPr id="81" name="Freeform 27">
                  <a:extLst>
                    <a:ext uri="{FF2B5EF4-FFF2-40B4-BE49-F238E27FC236}">
                      <a16:creationId xmlns:a16="http://schemas.microsoft.com/office/drawing/2014/main" id="{81625801-EC34-EFCF-655E-F76E58BE52C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086172" cy="736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172" h="736390">
                      <a:moveTo>
                        <a:pt x="0" y="0"/>
                      </a:moveTo>
                      <a:lnTo>
                        <a:pt x="3086172" y="0"/>
                      </a:lnTo>
                      <a:lnTo>
                        <a:pt x="3086172" y="736390"/>
                      </a:lnTo>
                      <a:lnTo>
                        <a:pt x="0" y="736390"/>
                      </a:lnTo>
                      <a:close/>
                    </a:path>
                  </a:pathLst>
                </a:custGeom>
                <a:solidFill>
                  <a:srgbClr val="9D999C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TextBox 28">
                  <a:extLst>
                    <a:ext uri="{FF2B5EF4-FFF2-40B4-BE49-F238E27FC236}">
                      <a16:creationId xmlns:a16="http://schemas.microsoft.com/office/drawing/2014/main" id="{18B13089-F523-6125-B4B4-393A9E950C16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3086171" cy="755440"/>
                </a:xfrm>
                <a:prstGeom prst="rect">
                  <a:avLst/>
                </a:prstGeom>
              </p:spPr>
              <p:txBody>
                <a:bodyPr lIns="26431" tIns="26431" rIns="26431" bIns="26431" rtlCol="0" anchor="ctr"/>
                <a:lstStyle/>
                <a:p>
                  <a:pPr algn="ctr">
                    <a:lnSpc>
                      <a:spcPts val="1601"/>
                    </a:lnSpc>
                  </a:pPr>
                  <a:endParaRPr/>
                </a:p>
              </p:txBody>
            </p:sp>
          </p:grpSp>
          <p:grpSp>
            <p:nvGrpSpPr>
              <p:cNvPr id="77" name="Group 29">
                <a:extLst>
                  <a:ext uri="{FF2B5EF4-FFF2-40B4-BE49-F238E27FC236}">
                    <a16:creationId xmlns:a16="http://schemas.microsoft.com/office/drawing/2014/main" id="{92138AD6-C141-2CCC-F1BC-83FFB5DA1357}"/>
                  </a:ext>
                </a:extLst>
              </p:cNvPr>
              <p:cNvGrpSpPr/>
              <p:nvPr/>
            </p:nvGrpSpPr>
            <p:grpSpPr>
              <a:xfrm>
                <a:off x="137117" y="203200"/>
                <a:ext cx="5853571" cy="1064079"/>
                <a:chOff x="0" y="0"/>
                <a:chExt cx="2941318" cy="534681"/>
              </a:xfrm>
            </p:grpSpPr>
            <p:sp>
              <p:nvSpPr>
                <p:cNvPr id="79" name="Freeform 30">
                  <a:extLst>
                    <a:ext uri="{FF2B5EF4-FFF2-40B4-BE49-F238E27FC236}">
                      <a16:creationId xmlns:a16="http://schemas.microsoft.com/office/drawing/2014/main" id="{244BC2C3-DC53-84CC-FF47-CDE410499A3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941318" cy="534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1318" h="534681">
                      <a:moveTo>
                        <a:pt x="67012" y="0"/>
                      </a:moveTo>
                      <a:lnTo>
                        <a:pt x="2874306" y="0"/>
                      </a:lnTo>
                      <a:cubicBezTo>
                        <a:pt x="2911316" y="0"/>
                        <a:pt x="2941318" y="30002"/>
                        <a:pt x="2941318" y="67012"/>
                      </a:cubicBezTo>
                      <a:lnTo>
                        <a:pt x="2941318" y="467670"/>
                      </a:lnTo>
                      <a:cubicBezTo>
                        <a:pt x="2941318" y="504679"/>
                        <a:pt x="2911316" y="534681"/>
                        <a:pt x="2874306" y="534681"/>
                      </a:cubicBezTo>
                      <a:lnTo>
                        <a:pt x="67012" y="534681"/>
                      </a:lnTo>
                      <a:cubicBezTo>
                        <a:pt x="30002" y="534681"/>
                        <a:pt x="0" y="504679"/>
                        <a:pt x="0" y="467670"/>
                      </a:cubicBezTo>
                      <a:lnTo>
                        <a:pt x="0" y="67012"/>
                      </a:lnTo>
                      <a:cubicBezTo>
                        <a:pt x="0" y="30002"/>
                        <a:pt x="30002" y="0"/>
                        <a:pt x="67012" y="0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TextBox 31">
                  <a:extLst>
                    <a:ext uri="{FF2B5EF4-FFF2-40B4-BE49-F238E27FC236}">
                      <a16:creationId xmlns:a16="http://schemas.microsoft.com/office/drawing/2014/main" id="{9F7EB153-CC5D-B677-A5E8-B866472AD05F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2941318" cy="553731"/>
                </a:xfrm>
                <a:prstGeom prst="rect">
                  <a:avLst/>
                </a:prstGeom>
              </p:spPr>
              <p:txBody>
                <a:bodyPr lIns="26431" tIns="26431" rIns="26431" bIns="26431" rtlCol="0" anchor="ctr"/>
                <a:lstStyle/>
                <a:p>
                  <a:pPr algn="ctr">
                    <a:lnSpc>
                      <a:spcPts val="1601"/>
                    </a:lnSpc>
                  </a:pPr>
                  <a:endParaRPr/>
                </a:p>
              </p:txBody>
            </p:sp>
          </p:grpSp>
          <p:sp>
            <p:nvSpPr>
              <p:cNvPr id="78" name="TextBox 32">
                <a:extLst>
                  <a:ext uri="{FF2B5EF4-FFF2-40B4-BE49-F238E27FC236}">
                    <a16:creationId xmlns:a16="http://schemas.microsoft.com/office/drawing/2014/main" id="{80E6370E-BE2F-3EDD-4763-024063F4EEDA}"/>
                  </a:ext>
                </a:extLst>
              </p:cNvPr>
              <p:cNvSpPr txBox="1"/>
              <p:nvPr/>
            </p:nvSpPr>
            <p:spPr>
              <a:xfrm>
                <a:off x="547801" y="300886"/>
                <a:ext cx="5131144" cy="8591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552"/>
                  </a:lnSpc>
                </a:pPr>
                <a:r>
                  <a:rPr lang="en-US" sz="2058" b="1">
                    <a:solidFill>
                      <a:srgbClr val="0E1413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Simply drop-in for assistance during the times listed here.</a:t>
                </a:r>
              </a:p>
            </p:txBody>
          </p:sp>
        </p:grp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4CDA4D2-FD82-A713-6370-EB780EB54F33}"/>
              </a:ext>
            </a:extLst>
          </p:cNvPr>
          <p:cNvSpPr/>
          <p:nvPr/>
        </p:nvSpPr>
        <p:spPr>
          <a:xfrm>
            <a:off x="228600" y="3859997"/>
            <a:ext cx="12573000" cy="33626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44">
            <a:extLst>
              <a:ext uri="{FF2B5EF4-FFF2-40B4-BE49-F238E27FC236}">
                <a16:creationId xmlns:a16="http://schemas.microsoft.com/office/drawing/2014/main" id="{7FBEB384-6817-566C-0078-802C1620C3C2}"/>
              </a:ext>
            </a:extLst>
          </p:cNvPr>
          <p:cNvSpPr txBox="1"/>
          <p:nvPr/>
        </p:nvSpPr>
        <p:spPr>
          <a:xfrm>
            <a:off x="685800" y="3785473"/>
            <a:ext cx="11867159" cy="3671230"/>
          </a:xfrm>
          <a:prstGeom prst="rect">
            <a:avLst/>
          </a:prstGeom>
        </p:spPr>
        <p:txBody>
          <a:bodyPr lIns="75798" tIns="75798" rIns="75798" bIns="75798" rtlCol="0" anchor="ctr"/>
          <a:lstStyle/>
          <a:p>
            <a:pPr algn="ctr">
              <a:lnSpc>
                <a:spcPts val="1601"/>
              </a:lnSpc>
            </a:pPr>
            <a:endParaRPr/>
          </a:p>
        </p:txBody>
      </p:sp>
      <p:sp>
        <p:nvSpPr>
          <p:cNvPr id="87" name="TextBox 49">
            <a:extLst>
              <a:ext uri="{FF2B5EF4-FFF2-40B4-BE49-F238E27FC236}">
                <a16:creationId xmlns:a16="http://schemas.microsoft.com/office/drawing/2014/main" id="{A045D76F-E4C3-15D6-1D0B-42BECDA824C8}"/>
              </a:ext>
            </a:extLst>
          </p:cNvPr>
          <p:cNvSpPr txBox="1"/>
          <p:nvPr/>
        </p:nvSpPr>
        <p:spPr>
          <a:xfrm>
            <a:off x="1667680" y="3924300"/>
            <a:ext cx="9903399" cy="332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7"/>
              </a:lnSpc>
            </a:pPr>
            <a:r>
              <a:rPr lang="en-US" sz="2909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MATH 124 Tutoring:</a:t>
            </a:r>
          </a:p>
        </p:txBody>
      </p:sp>
      <p:sp>
        <p:nvSpPr>
          <p:cNvPr id="104" name="TextBox 53">
            <a:extLst>
              <a:ext uri="{FF2B5EF4-FFF2-40B4-BE49-F238E27FC236}">
                <a16:creationId xmlns:a16="http://schemas.microsoft.com/office/drawing/2014/main" id="{0B01C702-1507-DA2B-0B4F-B60807B3BD73}"/>
              </a:ext>
            </a:extLst>
          </p:cNvPr>
          <p:cNvSpPr txBox="1"/>
          <p:nvPr/>
        </p:nvSpPr>
        <p:spPr>
          <a:xfrm>
            <a:off x="134045" y="2407630"/>
            <a:ext cx="17109466" cy="1030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188"/>
              </a:lnSpc>
              <a:spcBef>
                <a:spcPct val="0"/>
              </a:spcBef>
            </a:pP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We support WVU students of </a:t>
            </a:r>
            <a:r>
              <a:rPr lang="en-US" sz="2992" b="1" u="sng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all</a:t>
            </a: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majors in their STEM educational journey with </a:t>
            </a:r>
            <a:r>
              <a:rPr lang="en-US" sz="2992" b="1" i="1" dirty="0">
                <a:solidFill>
                  <a:srgbClr val="FF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FREE</a:t>
            </a: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tutoring services for introductory STEM courses, academic workshops, and fun events.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0C215E-A1EA-7156-C069-AC3436A54172}"/>
              </a:ext>
            </a:extLst>
          </p:cNvPr>
          <p:cNvGrpSpPr/>
          <p:nvPr/>
        </p:nvGrpSpPr>
        <p:grpSpPr>
          <a:xfrm>
            <a:off x="1109115" y="7712481"/>
            <a:ext cx="11020527" cy="1774419"/>
            <a:chOff x="5596790" y="8183843"/>
            <a:chExt cx="11020527" cy="1774419"/>
          </a:xfrm>
        </p:grpSpPr>
        <p:grpSp>
          <p:nvGrpSpPr>
            <p:cNvPr id="68" name="Group 18">
              <a:extLst>
                <a:ext uri="{FF2B5EF4-FFF2-40B4-BE49-F238E27FC236}">
                  <a16:creationId xmlns:a16="http://schemas.microsoft.com/office/drawing/2014/main" id="{EA0EF83E-8307-3E8B-F885-B19798481AD0}"/>
                </a:ext>
              </a:extLst>
            </p:cNvPr>
            <p:cNvGrpSpPr/>
            <p:nvPr/>
          </p:nvGrpSpPr>
          <p:grpSpPr>
            <a:xfrm>
              <a:off x="5596790" y="8183843"/>
              <a:ext cx="11020527" cy="1774419"/>
              <a:chOff x="0" y="0"/>
              <a:chExt cx="1208528" cy="1122123"/>
            </a:xfrm>
          </p:grpSpPr>
          <p:sp>
            <p:nvSpPr>
              <p:cNvPr id="69" name="Freeform 19">
                <a:extLst>
                  <a:ext uri="{FF2B5EF4-FFF2-40B4-BE49-F238E27FC236}">
                    <a16:creationId xmlns:a16="http://schemas.microsoft.com/office/drawing/2014/main" id="{F201FDFC-008A-081A-998C-DAA7879BAB3B}"/>
                  </a:ext>
                </a:extLst>
              </p:cNvPr>
              <p:cNvSpPr/>
              <p:nvPr/>
            </p:nvSpPr>
            <p:spPr>
              <a:xfrm>
                <a:off x="0" y="0"/>
                <a:ext cx="1208528" cy="1122123"/>
              </a:xfrm>
              <a:custGeom>
                <a:avLst/>
                <a:gdLst/>
                <a:ahLst/>
                <a:cxnLst/>
                <a:rect l="l" t="t" r="r" b="b"/>
                <a:pathLst>
                  <a:path w="1208528" h="1122123">
                    <a:moveTo>
                      <a:pt x="0" y="0"/>
                    </a:moveTo>
                    <a:lnTo>
                      <a:pt x="1208528" y="0"/>
                    </a:lnTo>
                    <a:lnTo>
                      <a:pt x="1208528" y="1122123"/>
                    </a:lnTo>
                    <a:lnTo>
                      <a:pt x="0" y="1122123"/>
                    </a:lnTo>
                    <a:close/>
                  </a:path>
                </a:pathLst>
              </a:custGeom>
              <a:solidFill>
                <a:srgbClr val="3E72A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TextBox 20">
                <a:extLst>
                  <a:ext uri="{FF2B5EF4-FFF2-40B4-BE49-F238E27FC236}">
                    <a16:creationId xmlns:a16="http://schemas.microsoft.com/office/drawing/2014/main" id="{B12B4D93-1658-A4CB-87B3-14212E3323C0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208528" cy="1141173"/>
              </a:xfrm>
              <a:prstGeom prst="rect">
                <a:avLst/>
              </a:prstGeom>
            </p:spPr>
            <p:txBody>
              <a:bodyPr lIns="75981" tIns="75981" rIns="75981" bIns="75981" rtlCol="0" anchor="ctr"/>
              <a:lstStyle/>
              <a:p>
                <a:pPr algn="ctr">
                  <a:lnSpc>
                    <a:spcPts val="1601"/>
                  </a:lnSpc>
                </a:pPr>
                <a:endParaRPr/>
              </a:p>
            </p:txBody>
          </p:sp>
        </p:grpSp>
        <p:sp>
          <p:nvSpPr>
            <p:cNvPr id="74" name="TextBox 24">
              <a:extLst>
                <a:ext uri="{FF2B5EF4-FFF2-40B4-BE49-F238E27FC236}">
                  <a16:creationId xmlns:a16="http://schemas.microsoft.com/office/drawing/2014/main" id="{19691BF2-0FBF-F308-E801-E802E449CCBB}"/>
                </a:ext>
              </a:extLst>
            </p:cNvPr>
            <p:cNvSpPr txBox="1"/>
            <p:nvPr/>
          </p:nvSpPr>
          <p:spPr>
            <a:xfrm>
              <a:off x="6430456" y="8634402"/>
              <a:ext cx="9578030" cy="1239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2104" lvl="1" indent="-226052" algn="l">
                <a:lnSpc>
                  <a:spcPts val="2931"/>
                </a:lnSpc>
                <a:buFont typeface="Arial"/>
                <a:buChar char="•"/>
              </a:pPr>
              <a:endParaRPr lang="en-US" sz="1944" dirty="0">
                <a:solidFill>
                  <a:srgbClr val="2064A1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E729C22-3139-462E-3BC4-F03B4D3A3E36}"/>
                </a:ext>
              </a:extLst>
            </p:cNvPr>
            <p:cNvSpPr/>
            <p:nvPr/>
          </p:nvSpPr>
          <p:spPr>
            <a:xfrm>
              <a:off x="5727150" y="8270382"/>
              <a:ext cx="10732050" cy="15779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51">
              <a:extLst>
                <a:ext uri="{FF2B5EF4-FFF2-40B4-BE49-F238E27FC236}">
                  <a16:creationId xmlns:a16="http://schemas.microsoft.com/office/drawing/2014/main" id="{5C13FDEE-E1A0-530D-A6EE-376FBCA7640B}"/>
                </a:ext>
              </a:extLst>
            </p:cNvPr>
            <p:cNvSpPr txBox="1"/>
            <p:nvPr/>
          </p:nvSpPr>
          <p:spPr>
            <a:xfrm>
              <a:off x="6189643" y="8343900"/>
              <a:ext cx="9818843" cy="4322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16"/>
                </a:lnSpc>
              </a:pPr>
              <a:r>
                <a:rPr lang="en-US" sz="28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We Offer </a:t>
              </a:r>
              <a:r>
                <a:rPr lang="en-US" sz="2800" b="1" i="1" u="sng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Free</a:t>
              </a:r>
              <a:r>
                <a:rPr lang="en-US" sz="28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Tutoring for:</a:t>
              </a:r>
            </a:p>
          </p:txBody>
        </p:sp>
        <p:sp>
          <p:nvSpPr>
            <p:cNvPr id="4" name="TextBox 51">
              <a:extLst>
                <a:ext uri="{FF2B5EF4-FFF2-40B4-BE49-F238E27FC236}">
                  <a16:creationId xmlns:a16="http://schemas.microsoft.com/office/drawing/2014/main" id="{057C07A0-01A4-204F-7B06-4C116A31DAAB}"/>
                </a:ext>
              </a:extLst>
            </p:cNvPr>
            <p:cNvSpPr txBox="1"/>
            <p:nvPr/>
          </p:nvSpPr>
          <p:spPr>
            <a:xfrm>
              <a:off x="6040314" y="8833720"/>
              <a:ext cx="5093847" cy="8817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CHEM: 110, 111, 112, 115, and 116</a:t>
              </a:r>
            </a:p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MATH: 124 and 150</a:t>
              </a:r>
              <a:endParaRPr lang="en-US" sz="20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endParaRPr>
            </a:p>
          </p:txBody>
        </p:sp>
        <p:sp>
          <p:nvSpPr>
            <p:cNvPr id="8" name="TextBox 51">
              <a:extLst>
                <a:ext uri="{FF2B5EF4-FFF2-40B4-BE49-F238E27FC236}">
                  <a16:creationId xmlns:a16="http://schemas.microsoft.com/office/drawing/2014/main" id="{12BBA364-C336-09AC-E51A-5849BD86A7E8}"/>
                </a:ext>
              </a:extLst>
            </p:cNvPr>
            <p:cNvSpPr txBox="1"/>
            <p:nvPr/>
          </p:nvSpPr>
          <p:spPr>
            <a:xfrm>
              <a:off x="11328588" y="8819870"/>
              <a:ext cx="5093847" cy="8817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PHYS: 101, 102, 111, and 112</a:t>
              </a:r>
            </a:p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STAT: 111, 211, 215, and 312</a:t>
              </a:r>
              <a:endParaRPr lang="en-US" sz="20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endParaRPr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785009F-C320-3840-E508-A1C78C6B9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385524"/>
              </p:ext>
            </p:extLst>
          </p:nvPr>
        </p:nvGraphicFramePr>
        <p:xfrm>
          <a:off x="360960" y="4457700"/>
          <a:ext cx="12364441" cy="1488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8840">
                  <a:extLst>
                    <a:ext uri="{9D8B030D-6E8A-4147-A177-3AD203B41FA5}">
                      <a16:colId xmlns:a16="http://schemas.microsoft.com/office/drawing/2014/main" val="70551280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8870416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45506008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228258114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749952403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1990720049"/>
                    </a:ext>
                  </a:extLst>
                </a:gridCol>
              </a:tblGrid>
              <a:tr h="6274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81932"/>
                  </a:ext>
                </a:extLst>
              </a:tr>
              <a:tr h="8611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6 - 9PM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(V/L)</a:t>
                      </a:r>
                      <a:r>
                        <a:rPr kumimoji="0" lang="en-US" sz="2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kumimoji="0" lang="en-US" sz="2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11:30AM – 5PM</a:t>
                      </a:r>
                    </a:p>
                    <a:p>
                      <a:pPr algn="ctr"/>
                      <a:r>
                        <a:rPr lang="en-US" sz="2400" dirty="0"/>
                        <a:t>6 - 9PM </a:t>
                      </a:r>
                      <a:r>
                        <a:rPr lang="en-US" sz="1800" dirty="0"/>
                        <a:t>(V/L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en-US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en-US" sz="2400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11:30AM – 5PM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2:30 – 5PM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10AM – 5PM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By Navigate Appointment </a:t>
                      </a:r>
                      <a:r>
                        <a:rPr lang="en-US" sz="1800" dirty="0"/>
                        <a:t>(V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en-US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endParaRPr lang="en-US" sz="1800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889259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2744F639-614F-4A02-40AA-C0ADEE054E18}"/>
              </a:ext>
            </a:extLst>
          </p:cNvPr>
          <p:cNvGrpSpPr/>
          <p:nvPr/>
        </p:nvGrpSpPr>
        <p:grpSpPr>
          <a:xfrm>
            <a:off x="479049" y="9404105"/>
            <a:ext cx="17329902" cy="882895"/>
            <a:chOff x="680377" y="9404105"/>
            <a:chExt cx="17329902" cy="8828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DA4B259-C6C4-3956-1571-92A57F55F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6549" t="17186" r="6513" b="21758"/>
            <a:stretch/>
          </p:blipFill>
          <p:spPr>
            <a:xfrm>
              <a:off x="13196751" y="9404105"/>
              <a:ext cx="2761321" cy="882895"/>
            </a:xfrm>
            <a:prstGeom prst="rect">
              <a:avLst/>
            </a:prstGeom>
          </p:spPr>
        </p:pic>
        <p:sp>
          <p:nvSpPr>
            <p:cNvPr id="21" name="TextBox 53">
              <a:extLst>
                <a:ext uri="{FF2B5EF4-FFF2-40B4-BE49-F238E27FC236}">
                  <a16:creationId xmlns:a16="http://schemas.microsoft.com/office/drawing/2014/main" id="{6600C81B-CF3F-9201-9EB3-9180AF282DBB}"/>
                </a:ext>
              </a:extLst>
            </p:cNvPr>
            <p:cNvSpPr txBox="1"/>
            <p:nvPr/>
          </p:nvSpPr>
          <p:spPr>
            <a:xfrm>
              <a:off x="680377" y="9709753"/>
              <a:ext cx="12502224" cy="4629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188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For updates on tutoring, workshops, and events, visit our website </a:t>
              </a: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  <a:hlinkClick r:id="rId11"/>
                </a:rPr>
                <a:t>https://stemcollab.wvu.edu/</a:t>
              </a: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and</a:t>
              </a:r>
            </a:p>
          </p:txBody>
        </p:sp>
        <p:sp>
          <p:nvSpPr>
            <p:cNvPr id="22" name="TextBox 53">
              <a:extLst>
                <a:ext uri="{FF2B5EF4-FFF2-40B4-BE49-F238E27FC236}">
                  <a16:creationId xmlns:a16="http://schemas.microsoft.com/office/drawing/2014/main" id="{7A092A29-489A-CE8B-CFC4-1F2DC0E1CB99}"/>
                </a:ext>
              </a:extLst>
            </p:cNvPr>
            <p:cNvSpPr txBox="1"/>
            <p:nvPr/>
          </p:nvSpPr>
          <p:spPr>
            <a:xfrm>
              <a:off x="15925800" y="9709753"/>
              <a:ext cx="2084479" cy="4629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188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@wvu_stem_lc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E687C2E-8BE6-C76A-1B51-98A7BABD218F}"/>
              </a:ext>
            </a:extLst>
          </p:cNvPr>
          <p:cNvSpPr txBox="1"/>
          <p:nvPr/>
        </p:nvSpPr>
        <p:spPr>
          <a:xfrm>
            <a:off x="577929" y="6210300"/>
            <a:ext cx="121836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*(V/L) - Virtual Appoints held via Zoom can be made through Navigate or joined through a Zoom link from your instructor found </a:t>
            </a:r>
          </a:p>
          <a:p>
            <a:r>
              <a:rPr lang="en-US" dirty="0"/>
              <a:t>                on your course </a:t>
            </a:r>
            <a:r>
              <a:rPr lang="en-US" dirty="0" err="1"/>
              <a:t>eCampus</a:t>
            </a:r>
            <a:r>
              <a:rPr lang="en-US" dirty="0"/>
              <a:t> page.</a:t>
            </a:r>
          </a:p>
          <a:p>
            <a:r>
              <a:rPr lang="en-US" dirty="0"/>
              <a:t>**(V) - Virtual Appointments can be made through Navigate and are held on Zoom.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E37B9-4831-236E-2225-99937B3A2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43">
            <a:extLst>
              <a:ext uri="{FF2B5EF4-FFF2-40B4-BE49-F238E27FC236}">
                <a16:creationId xmlns:a16="http://schemas.microsoft.com/office/drawing/2014/main" id="{69C35F6B-1CA4-6D07-6EE7-29194EFCACF2}"/>
              </a:ext>
            </a:extLst>
          </p:cNvPr>
          <p:cNvSpPr/>
          <p:nvPr/>
        </p:nvSpPr>
        <p:spPr>
          <a:xfrm>
            <a:off x="160772" y="3598155"/>
            <a:ext cx="12711876" cy="3858548"/>
          </a:xfrm>
          <a:custGeom>
            <a:avLst/>
            <a:gdLst/>
            <a:ahLst/>
            <a:cxnLst/>
            <a:rect l="l" t="t" r="r" b="b"/>
            <a:pathLst>
              <a:path w="1245206" h="1262321">
                <a:moveTo>
                  <a:pt x="0" y="0"/>
                </a:moveTo>
                <a:lnTo>
                  <a:pt x="1245206" y="0"/>
                </a:lnTo>
                <a:lnTo>
                  <a:pt x="1245206" y="1262321"/>
                </a:lnTo>
                <a:lnTo>
                  <a:pt x="0" y="1262321"/>
                </a:lnTo>
                <a:close/>
              </a:path>
            </a:pathLst>
          </a:custGeom>
          <a:solidFill>
            <a:srgbClr val="F5C63B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957B203E-D6BF-884D-0880-D6E21B673600}"/>
              </a:ext>
            </a:extLst>
          </p:cNvPr>
          <p:cNvSpPr/>
          <p:nvPr/>
        </p:nvSpPr>
        <p:spPr>
          <a:xfrm>
            <a:off x="680376" y="43657"/>
            <a:ext cx="1834219" cy="1563290"/>
          </a:xfrm>
          <a:custGeom>
            <a:avLst/>
            <a:gdLst/>
            <a:ahLst/>
            <a:cxnLst/>
            <a:rect l="l" t="t" r="r" b="b"/>
            <a:pathLst>
              <a:path w="1834219" h="1563290">
                <a:moveTo>
                  <a:pt x="0" y="0"/>
                </a:moveTo>
                <a:lnTo>
                  <a:pt x="1834219" y="0"/>
                </a:lnTo>
                <a:lnTo>
                  <a:pt x="1834219" y="1563290"/>
                </a:lnTo>
                <a:lnTo>
                  <a:pt x="0" y="15632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B9284CB1-1F11-AE2C-8D7A-3C279FEDFBA8}"/>
              </a:ext>
            </a:extLst>
          </p:cNvPr>
          <p:cNvGrpSpPr/>
          <p:nvPr/>
        </p:nvGrpSpPr>
        <p:grpSpPr>
          <a:xfrm>
            <a:off x="0" y="1642873"/>
            <a:ext cx="18288000" cy="277844"/>
            <a:chOff x="0" y="0"/>
            <a:chExt cx="3679398" cy="559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0B2C28C-3446-5E13-A0D5-DB666F9CDB2A}"/>
                </a:ext>
              </a:extLst>
            </p:cNvPr>
            <p:cNvSpPr/>
            <p:nvPr/>
          </p:nvSpPr>
          <p:spPr>
            <a:xfrm>
              <a:off x="0" y="0"/>
              <a:ext cx="3679398" cy="55900"/>
            </a:xfrm>
            <a:custGeom>
              <a:avLst/>
              <a:gdLst/>
              <a:ahLst/>
              <a:cxnLst/>
              <a:rect l="l" t="t" r="r" b="b"/>
              <a:pathLst>
                <a:path w="3679398" h="55900">
                  <a:moveTo>
                    <a:pt x="0" y="0"/>
                  </a:moveTo>
                  <a:lnTo>
                    <a:pt x="3679398" y="0"/>
                  </a:lnTo>
                  <a:lnTo>
                    <a:pt x="3679398" y="55900"/>
                  </a:lnTo>
                  <a:lnTo>
                    <a:pt x="0" y="55900"/>
                  </a:lnTo>
                  <a:close/>
                </a:path>
              </a:pathLst>
            </a:custGeom>
            <a:solidFill>
              <a:srgbClr val="3E72A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478C2FF0-B316-3CBB-A169-A8B263D1F5A7}"/>
                </a:ext>
              </a:extLst>
            </p:cNvPr>
            <p:cNvSpPr txBox="1"/>
            <p:nvPr/>
          </p:nvSpPr>
          <p:spPr>
            <a:xfrm>
              <a:off x="0" y="-19050"/>
              <a:ext cx="3679398" cy="74950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A9ECC6AF-2969-76C7-462E-CEBCE3586BAF}"/>
              </a:ext>
            </a:extLst>
          </p:cNvPr>
          <p:cNvGrpSpPr/>
          <p:nvPr/>
        </p:nvGrpSpPr>
        <p:grpSpPr>
          <a:xfrm>
            <a:off x="0" y="1911981"/>
            <a:ext cx="18288000" cy="288835"/>
            <a:chOff x="0" y="0"/>
            <a:chExt cx="3679398" cy="58111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EB7645A7-0B3B-36CB-667F-E79526EDDC0B}"/>
                </a:ext>
              </a:extLst>
            </p:cNvPr>
            <p:cNvSpPr/>
            <p:nvPr/>
          </p:nvSpPr>
          <p:spPr>
            <a:xfrm>
              <a:off x="0" y="0"/>
              <a:ext cx="3679398" cy="58111"/>
            </a:xfrm>
            <a:custGeom>
              <a:avLst/>
              <a:gdLst/>
              <a:ahLst/>
              <a:cxnLst/>
              <a:rect l="l" t="t" r="r" b="b"/>
              <a:pathLst>
                <a:path w="3679398" h="58111">
                  <a:moveTo>
                    <a:pt x="0" y="0"/>
                  </a:moveTo>
                  <a:lnTo>
                    <a:pt x="3679398" y="0"/>
                  </a:lnTo>
                  <a:lnTo>
                    <a:pt x="3679398" y="58111"/>
                  </a:lnTo>
                  <a:lnTo>
                    <a:pt x="0" y="58111"/>
                  </a:lnTo>
                  <a:close/>
                </a:path>
              </a:pathLst>
            </a:custGeom>
            <a:solidFill>
              <a:srgbClr val="F5C63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125C6CFD-BA2C-D0BC-035F-9CB8DA0BF6D2}"/>
                </a:ext>
              </a:extLst>
            </p:cNvPr>
            <p:cNvSpPr txBox="1"/>
            <p:nvPr/>
          </p:nvSpPr>
          <p:spPr>
            <a:xfrm>
              <a:off x="0" y="-19050"/>
              <a:ext cx="3679398" cy="77161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E830DEBB-350A-4FD6-66FE-2ED26A10CF98}"/>
              </a:ext>
            </a:extLst>
          </p:cNvPr>
          <p:cNvGrpSpPr/>
          <p:nvPr/>
        </p:nvGrpSpPr>
        <p:grpSpPr>
          <a:xfrm>
            <a:off x="0" y="2103157"/>
            <a:ext cx="18288000" cy="144743"/>
            <a:chOff x="0" y="0"/>
            <a:chExt cx="3679398" cy="29121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F9BB4CA1-901D-1B96-8418-DB08D0991550}"/>
                </a:ext>
              </a:extLst>
            </p:cNvPr>
            <p:cNvSpPr/>
            <p:nvPr/>
          </p:nvSpPr>
          <p:spPr>
            <a:xfrm>
              <a:off x="0" y="0"/>
              <a:ext cx="3679398" cy="29121"/>
            </a:xfrm>
            <a:custGeom>
              <a:avLst/>
              <a:gdLst/>
              <a:ahLst/>
              <a:cxnLst/>
              <a:rect l="l" t="t" r="r" b="b"/>
              <a:pathLst>
                <a:path w="3679398" h="29121">
                  <a:moveTo>
                    <a:pt x="0" y="0"/>
                  </a:moveTo>
                  <a:lnTo>
                    <a:pt x="3679398" y="0"/>
                  </a:lnTo>
                  <a:lnTo>
                    <a:pt x="3679398" y="29121"/>
                  </a:lnTo>
                  <a:lnTo>
                    <a:pt x="0" y="29121"/>
                  </a:lnTo>
                  <a:close/>
                </a:path>
              </a:pathLst>
            </a:custGeom>
            <a:solidFill>
              <a:srgbClr val="F48F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0E88AE6D-1EFC-A82F-AED0-AD4842357869}"/>
                </a:ext>
              </a:extLst>
            </p:cNvPr>
            <p:cNvSpPr txBox="1"/>
            <p:nvPr/>
          </p:nvSpPr>
          <p:spPr>
            <a:xfrm>
              <a:off x="0" y="-19050"/>
              <a:ext cx="3679398" cy="48171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6" name="TextBox 56">
            <a:extLst>
              <a:ext uri="{FF2B5EF4-FFF2-40B4-BE49-F238E27FC236}">
                <a16:creationId xmlns:a16="http://schemas.microsoft.com/office/drawing/2014/main" id="{FE5C98F4-A5B1-45DA-32CE-194835F77AD7}"/>
              </a:ext>
            </a:extLst>
          </p:cNvPr>
          <p:cNvSpPr txBox="1"/>
          <p:nvPr/>
        </p:nvSpPr>
        <p:spPr>
          <a:xfrm>
            <a:off x="2825657" y="438657"/>
            <a:ext cx="11779935" cy="935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5"/>
              </a:lnSpc>
            </a:pPr>
            <a:r>
              <a:rPr lang="en-US" sz="7245" dirty="0">
                <a:solidFill>
                  <a:srgbClr val="2064A1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STEM Learning Center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FC936BD-6B3C-1783-53F8-09D9B77BA713}"/>
              </a:ext>
            </a:extLst>
          </p:cNvPr>
          <p:cNvGrpSpPr/>
          <p:nvPr/>
        </p:nvGrpSpPr>
        <p:grpSpPr>
          <a:xfrm>
            <a:off x="13038571" y="4252725"/>
            <a:ext cx="5249429" cy="4859987"/>
            <a:chOff x="200942" y="4167692"/>
            <a:chExt cx="5249429" cy="4859987"/>
          </a:xfrm>
        </p:grpSpPr>
        <p:grpSp>
          <p:nvGrpSpPr>
            <p:cNvPr id="62" name="Group 3">
              <a:extLst>
                <a:ext uri="{FF2B5EF4-FFF2-40B4-BE49-F238E27FC236}">
                  <a16:creationId xmlns:a16="http://schemas.microsoft.com/office/drawing/2014/main" id="{2B9FEA58-FCC0-E72F-EA7C-9F46D0CFF516}"/>
                </a:ext>
              </a:extLst>
            </p:cNvPr>
            <p:cNvGrpSpPr/>
            <p:nvPr/>
          </p:nvGrpSpPr>
          <p:grpSpPr>
            <a:xfrm>
              <a:off x="200942" y="4167692"/>
              <a:ext cx="5249429" cy="3667083"/>
              <a:chOff x="89399" y="9525"/>
              <a:chExt cx="6999238" cy="4889443"/>
            </a:xfrm>
          </p:grpSpPr>
          <p:sp>
            <p:nvSpPr>
              <p:cNvPr id="63" name="Freeform 4">
                <a:extLst>
                  <a:ext uri="{FF2B5EF4-FFF2-40B4-BE49-F238E27FC236}">
                    <a16:creationId xmlns:a16="http://schemas.microsoft.com/office/drawing/2014/main" id="{1D31C25F-6C66-6E78-ED17-67F3E1C250F6}"/>
                  </a:ext>
                </a:extLst>
              </p:cNvPr>
              <p:cNvSpPr/>
              <p:nvPr/>
            </p:nvSpPr>
            <p:spPr>
              <a:xfrm>
                <a:off x="364667" y="1581435"/>
                <a:ext cx="6219309" cy="3317533"/>
              </a:xfrm>
              <a:custGeom>
                <a:avLst/>
                <a:gdLst/>
                <a:ahLst/>
                <a:cxnLst/>
                <a:rect l="l" t="t" r="r" b="b"/>
                <a:pathLst>
                  <a:path w="6219309" h="3317531">
                    <a:moveTo>
                      <a:pt x="0" y="0"/>
                    </a:moveTo>
                    <a:lnTo>
                      <a:pt x="6219309" y="0"/>
                    </a:lnTo>
                    <a:lnTo>
                      <a:pt x="6219309" y="3317530"/>
                    </a:lnTo>
                    <a:lnTo>
                      <a:pt x="0" y="331753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5">
                <a:extLst>
                  <a:ext uri="{FF2B5EF4-FFF2-40B4-BE49-F238E27FC236}">
                    <a16:creationId xmlns:a16="http://schemas.microsoft.com/office/drawing/2014/main" id="{1FE3A604-116E-735C-4076-DD0DC963FF11}"/>
                  </a:ext>
                </a:extLst>
              </p:cNvPr>
              <p:cNvSpPr/>
              <p:nvPr/>
            </p:nvSpPr>
            <p:spPr>
              <a:xfrm rot="353631">
                <a:off x="2378352" y="1689584"/>
                <a:ext cx="1836086" cy="2035983"/>
              </a:xfrm>
              <a:custGeom>
                <a:avLst/>
                <a:gdLst/>
                <a:ahLst/>
                <a:cxnLst/>
                <a:rect l="l" t="t" r="r" b="b"/>
                <a:pathLst>
                  <a:path w="1836086" h="2035983">
                    <a:moveTo>
                      <a:pt x="0" y="0"/>
                    </a:moveTo>
                    <a:lnTo>
                      <a:pt x="1836087" y="0"/>
                    </a:lnTo>
                    <a:lnTo>
                      <a:pt x="1836087" y="2035983"/>
                    </a:lnTo>
                    <a:lnTo>
                      <a:pt x="0" y="203598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6">
                <a:extLst>
                  <a:ext uri="{FF2B5EF4-FFF2-40B4-BE49-F238E27FC236}">
                    <a16:creationId xmlns:a16="http://schemas.microsoft.com/office/drawing/2014/main" id="{57FCEF24-B364-9138-E39B-46F20D7C9729}"/>
                  </a:ext>
                </a:extLst>
              </p:cNvPr>
              <p:cNvSpPr/>
              <p:nvPr/>
            </p:nvSpPr>
            <p:spPr>
              <a:xfrm rot="353631">
                <a:off x="2432551" y="1795770"/>
                <a:ext cx="1727691" cy="1915785"/>
              </a:xfrm>
              <a:custGeom>
                <a:avLst/>
                <a:gdLst/>
                <a:ahLst/>
                <a:cxnLst/>
                <a:rect l="l" t="t" r="r" b="b"/>
                <a:pathLst>
                  <a:path w="1727690" h="1915785">
                    <a:moveTo>
                      <a:pt x="0" y="0"/>
                    </a:moveTo>
                    <a:lnTo>
                      <a:pt x="1727689" y="0"/>
                    </a:lnTo>
                    <a:lnTo>
                      <a:pt x="1727689" y="1915785"/>
                    </a:lnTo>
                    <a:lnTo>
                      <a:pt x="0" y="191578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7">
                <a:extLst>
                  <a:ext uri="{FF2B5EF4-FFF2-40B4-BE49-F238E27FC236}">
                    <a16:creationId xmlns:a16="http://schemas.microsoft.com/office/drawing/2014/main" id="{80573415-E4E4-6A49-293E-FE8DCAE2E052}"/>
                  </a:ext>
                </a:extLst>
              </p:cNvPr>
              <p:cNvSpPr/>
              <p:nvPr/>
            </p:nvSpPr>
            <p:spPr>
              <a:xfrm>
                <a:off x="89399" y="206898"/>
                <a:ext cx="780144" cy="968576"/>
              </a:xfrm>
              <a:custGeom>
                <a:avLst/>
                <a:gdLst/>
                <a:ahLst/>
                <a:cxnLst/>
                <a:rect l="l" t="t" r="r" b="b"/>
                <a:pathLst>
                  <a:path w="780144" h="968576">
                    <a:moveTo>
                      <a:pt x="0" y="0"/>
                    </a:moveTo>
                    <a:lnTo>
                      <a:pt x="780144" y="0"/>
                    </a:lnTo>
                    <a:lnTo>
                      <a:pt x="780144" y="968576"/>
                    </a:lnTo>
                    <a:lnTo>
                      <a:pt x="0" y="968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TextBox 8">
                <a:extLst>
                  <a:ext uri="{FF2B5EF4-FFF2-40B4-BE49-F238E27FC236}">
                    <a16:creationId xmlns:a16="http://schemas.microsoft.com/office/drawing/2014/main" id="{CA26404E-7E32-3402-703E-66D2E4DD3D13}"/>
                  </a:ext>
                </a:extLst>
              </p:cNvPr>
              <p:cNvSpPr txBox="1"/>
              <p:nvPr/>
            </p:nvSpPr>
            <p:spPr>
              <a:xfrm>
                <a:off x="1090773" y="9525"/>
                <a:ext cx="5997864" cy="13728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3380"/>
                  </a:lnSpc>
                </a:pPr>
                <a:r>
                  <a:rPr lang="en-US" sz="2817" b="1" dirty="0">
                    <a:solidFill>
                      <a:srgbClr val="000000"/>
                    </a:solidFill>
                    <a:latin typeface="Quicksand Bold"/>
                    <a:ea typeface="Quicksand Bold"/>
                    <a:cs typeface="Quicksand Bold"/>
                    <a:sym typeface="Quicksand Bold"/>
                  </a:rPr>
                  <a:t>CRL Building Room 152</a:t>
                </a:r>
              </a:p>
              <a:p>
                <a:pPr algn="l">
                  <a:lnSpc>
                    <a:spcPts val="2458"/>
                  </a:lnSpc>
                </a:pPr>
                <a:r>
                  <a:rPr lang="en-US" sz="2048" b="1" dirty="0">
                    <a:solidFill>
                      <a:srgbClr val="000000"/>
                    </a:solidFill>
                    <a:latin typeface="Quicksand Bold"/>
                    <a:ea typeface="Quicksand Bold"/>
                    <a:cs typeface="Quicksand Bold"/>
                    <a:sym typeface="Quicksand Bold"/>
                  </a:rPr>
                  <a:t>*Behind Clark Hall and across from the Mountainlair Parking Garage.</a:t>
                </a:r>
              </a:p>
            </p:txBody>
          </p:sp>
        </p:grpSp>
        <p:grpSp>
          <p:nvGrpSpPr>
            <p:cNvPr id="75" name="Group 25">
              <a:extLst>
                <a:ext uri="{FF2B5EF4-FFF2-40B4-BE49-F238E27FC236}">
                  <a16:creationId xmlns:a16="http://schemas.microsoft.com/office/drawing/2014/main" id="{4BCFE66E-C8D2-2F80-EB4E-8485D3F190D2}"/>
                </a:ext>
              </a:extLst>
            </p:cNvPr>
            <p:cNvGrpSpPr/>
            <p:nvPr/>
          </p:nvGrpSpPr>
          <p:grpSpPr>
            <a:xfrm>
              <a:off x="417055" y="7928551"/>
              <a:ext cx="4606385" cy="1099128"/>
              <a:chOff x="0" y="0"/>
              <a:chExt cx="6141847" cy="1465504"/>
            </a:xfrm>
          </p:grpSpPr>
          <p:grpSp>
            <p:nvGrpSpPr>
              <p:cNvPr id="76" name="Group 26">
                <a:extLst>
                  <a:ext uri="{FF2B5EF4-FFF2-40B4-BE49-F238E27FC236}">
                    <a16:creationId xmlns:a16="http://schemas.microsoft.com/office/drawing/2014/main" id="{0AC0203B-DEB7-518F-5CEA-B1B0B5822A16}"/>
                  </a:ext>
                </a:extLst>
              </p:cNvPr>
              <p:cNvGrpSpPr/>
              <p:nvPr/>
            </p:nvGrpSpPr>
            <p:grpSpPr>
              <a:xfrm>
                <a:off x="0" y="0"/>
                <a:ext cx="6141847" cy="1465504"/>
                <a:chOff x="0" y="0"/>
                <a:chExt cx="3086171" cy="736390"/>
              </a:xfrm>
            </p:grpSpPr>
            <p:sp>
              <p:nvSpPr>
                <p:cNvPr id="81" name="Freeform 27">
                  <a:extLst>
                    <a:ext uri="{FF2B5EF4-FFF2-40B4-BE49-F238E27FC236}">
                      <a16:creationId xmlns:a16="http://schemas.microsoft.com/office/drawing/2014/main" id="{F7DFFB64-887C-A1E6-7E97-31165ACDD86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086172" cy="736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172" h="736390">
                      <a:moveTo>
                        <a:pt x="0" y="0"/>
                      </a:moveTo>
                      <a:lnTo>
                        <a:pt x="3086172" y="0"/>
                      </a:lnTo>
                      <a:lnTo>
                        <a:pt x="3086172" y="736390"/>
                      </a:lnTo>
                      <a:lnTo>
                        <a:pt x="0" y="736390"/>
                      </a:lnTo>
                      <a:close/>
                    </a:path>
                  </a:pathLst>
                </a:custGeom>
                <a:solidFill>
                  <a:srgbClr val="9D999C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TextBox 28">
                  <a:extLst>
                    <a:ext uri="{FF2B5EF4-FFF2-40B4-BE49-F238E27FC236}">
                      <a16:creationId xmlns:a16="http://schemas.microsoft.com/office/drawing/2014/main" id="{9B0EF265-3A3B-4656-79B6-E9741B220471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3086171" cy="755440"/>
                </a:xfrm>
                <a:prstGeom prst="rect">
                  <a:avLst/>
                </a:prstGeom>
              </p:spPr>
              <p:txBody>
                <a:bodyPr lIns="26431" tIns="26431" rIns="26431" bIns="26431" rtlCol="0" anchor="ctr"/>
                <a:lstStyle/>
                <a:p>
                  <a:pPr algn="ctr">
                    <a:lnSpc>
                      <a:spcPts val="1601"/>
                    </a:lnSpc>
                  </a:pPr>
                  <a:endParaRPr/>
                </a:p>
              </p:txBody>
            </p:sp>
          </p:grpSp>
          <p:grpSp>
            <p:nvGrpSpPr>
              <p:cNvPr id="77" name="Group 29">
                <a:extLst>
                  <a:ext uri="{FF2B5EF4-FFF2-40B4-BE49-F238E27FC236}">
                    <a16:creationId xmlns:a16="http://schemas.microsoft.com/office/drawing/2014/main" id="{F720EF77-942E-FFB8-4C37-4A31125D05AB}"/>
                  </a:ext>
                </a:extLst>
              </p:cNvPr>
              <p:cNvGrpSpPr/>
              <p:nvPr/>
            </p:nvGrpSpPr>
            <p:grpSpPr>
              <a:xfrm>
                <a:off x="137117" y="203200"/>
                <a:ext cx="5853571" cy="1064079"/>
                <a:chOff x="0" y="0"/>
                <a:chExt cx="2941318" cy="534681"/>
              </a:xfrm>
            </p:grpSpPr>
            <p:sp>
              <p:nvSpPr>
                <p:cNvPr id="79" name="Freeform 30">
                  <a:extLst>
                    <a:ext uri="{FF2B5EF4-FFF2-40B4-BE49-F238E27FC236}">
                      <a16:creationId xmlns:a16="http://schemas.microsoft.com/office/drawing/2014/main" id="{9928C1E7-6CB9-C65C-08BE-8A7E9978AE0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941318" cy="534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1318" h="534681">
                      <a:moveTo>
                        <a:pt x="67012" y="0"/>
                      </a:moveTo>
                      <a:lnTo>
                        <a:pt x="2874306" y="0"/>
                      </a:lnTo>
                      <a:cubicBezTo>
                        <a:pt x="2911316" y="0"/>
                        <a:pt x="2941318" y="30002"/>
                        <a:pt x="2941318" y="67012"/>
                      </a:cubicBezTo>
                      <a:lnTo>
                        <a:pt x="2941318" y="467670"/>
                      </a:lnTo>
                      <a:cubicBezTo>
                        <a:pt x="2941318" y="504679"/>
                        <a:pt x="2911316" y="534681"/>
                        <a:pt x="2874306" y="534681"/>
                      </a:cubicBezTo>
                      <a:lnTo>
                        <a:pt x="67012" y="534681"/>
                      </a:lnTo>
                      <a:cubicBezTo>
                        <a:pt x="30002" y="534681"/>
                        <a:pt x="0" y="504679"/>
                        <a:pt x="0" y="467670"/>
                      </a:cubicBezTo>
                      <a:lnTo>
                        <a:pt x="0" y="67012"/>
                      </a:lnTo>
                      <a:cubicBezTo>
                        <a:pt x="0" y="30002"/>
                        <a:pt x="30002" y="0"/>
                        <a:pt x="67012" y="0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TextBox 31">
                  <a:extLst>
                    <a:ext uri="{FF2B5EF4-FFF2-40B4-BE49-F238E27FC236}">
                      <a16:creationId xmlns:a16="http://schemas.microsoft.com/office/drawing/2014/main" id="{CDE0058B-0D56-B50E-E8CB-E94A2068B6F3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2941318" cy="553731"/>
                </a:xfrm>
                <a:prstGeom prst="rect">
                  <a:avLst/>
                </a:prstGeom>
              </p:spPr>
              <p:txBody>
                <a:bodyPr lIns="26431" tIns="26431" rIns="26431" bIns="26431" rtlCol="0" anchor="ctr"/>
                <a:lstStyle/>
                <a:p>
                  <a:pPr algn="ctr">
                    <a:lnSpc>
                      <a:spcPts val="1601"/>
                    </a:lnSpc>
                  </a:pPr>
                  <a:endParaRPr/>
                </a:p>
              </p:txBody>
            </p:sp>
          </p:grpSp>
          <p:sp>
            <p:nvSpPr>
              <p:cNvPr id="78" name="TextBox 32">
                <a:extLst>
                  <a:ext uri="{FF2B5EF4-FFF2-40B4-BE49-F238E27FC236}">
                    <a16:creationId xmlns:a16="http://schemas.microsoft.com/office/drawing/2014/main" id="{A73A05B5-3326-F14D-7BCF-B99D57E0FAD1}"/>
                  </a:ext>
                </a:extLst>
              </p:cNvPr>
              <p:cNvSpPr txBox="1"/>
              <p:nvPr/>
            </p:nvSpPr>
            <p:spPr>
              <a:xfrm>
                <a:off x="547801" y="300886"/>
                <a:ext cx="5131144" cy="8591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552"/>
                  </a:lnSpc>
                </a:pPr>
                <a:r>
                  <a:rPr lang="en-US" sz="2058" b="1">
                    <a:solidFill>
                      <a:srgbClr val="0E1413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Simply drop-in for assistance during the times listed here.</a:t>
                </a:r>
              </a:p>
            </p:txBody>
          </p:sp>
        </p:grp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9F9935F-61E9-601D-3CBD-50E682EF228C}"/>
              </a:ext>
            </a:extLst>
          </p:cNvPr>
          <p:cNvSpPr/>
          <p:nvPr/>
        </p:nvSpPr>
        <p:spPr>
          <a:xfrm>
            <a:off x="228600" y="3859997"/>
            <a:ext cx="12573000" cy="33626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44">
            <a:extLst>
              <a:ext uri="{FF2B5EF4-FFF2-40B4-BE49-F238E27FC236}">
                <a16:creationId xmlns:a16="http://schemas.microsoft.com/office/drawing/2014/main" id="{FE7ECD0B-ECE6-CE91-ACBD-DA900143DC78}"/>
              </a:ext>
            </a:extLst>
          </p:cNvPr>
          <p:cNvSpPr txBox="1"/>
          <p:nvPr/>
        </p:nvSpPr>
        <p:spPr>
          <a:xfrm>
            <a:off x="685800" y="3785473"/>
            <a:ext cx="11867159" cy="3671230"/>
          </a:xfrm>
          <a:prstGeom prst="rect">
            <a:avLst/>
          </a:prstGeom>
        </p:spPr>
        <p:txBody>
          <a:bodyPr lIns="75798" tIns="75798" rIns="75798" bIns="75798" rtlCol="0" anchor="ctr"/>
          <a:lstStyle/>
          <a:p>
            <a:pPr algn="ctr">
              <a:lnSpc>
                <a:spcPts val="1601"/>
              </a:lnSpc>
            </a:pPr>
            <a:endParaRPr/>
          </a:p>
        </p:txBody>
      </p:sp>
      <p:sp>
        <p:nvSpPr>
          <p:cNvPr id="87" name="TextBox 49">
            <a:extLst>
              <a:ext uri="{FF2B5EF4-FFF2-40B4-BE49-F238E27FC236}">
                <a16:creationId xmlns:a16="http://schemas.microsoft.com/office/drawing/2014/main" id="{270FA7AE-80F9-146E-02DF-6B0F13D26C49}"/>
              </a:ext>
            </a:extLst>
          </p:cNvPr>
          <p:cNvSpPr txBox="1"/>
          <p:nvPr/>
        </p:nvSpPr>
        <p:spPr>
          <a:xfrm>
            <a:off x="1667680" y="3924300"/>
            <a:ext cx="9903399" cy="432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7"/>
              </a:lnSpc>
            </a:pPr>
            <a:r>
              <a:rPr lang="en-US" sz="2909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MATH 150 Tutoring:</a:t>
            </a:r>
          </a:p>
        </p:txBody>
      </p:sp>
      <p:sp>
        <p:nvSpPr>
          <p:cNvPr id="104" name="TextBox 53">
            <a:extLst>
              <a:ext uri="{FF2B5EF4-FFF2-40B4-BE49-F238E27FC236}">
                <a16:creationId xmlns:a16="http://schemas.microsoft.com/office/drawing/2014/main" id="{B6070DE1-17C8-F8C7-A30B-3D733BCE16DE}"/>
              </a:ext>
            </a:extLst>
          </p:cNvPr>
          <p:cNvSpPr txBox="1"/>
          <p:nvPr/>
        </p:nvSpPr>
        <p:spPr>
          <a:xfrm>
            <a:off x="134045" y="2407630"/>
            <a:ext cx="17109466" cy="1030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188"/>
              </a:lnSpc>
              <a:spcBef>
                <a:spcPct val="0"/>
              </a:spcBef>
            </a:pP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We support WVU students of </a:t>
            </a:r>
            <a:r>
              <a:rPr lang="en-US" sz="2992" b="1" u="sng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all</a:t>
            </a: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majors in their STEM educational journey with </a:t>
            </a:r>
            <a:r>
              <a:rPr lang="en-US" sz="2992" b="1" i="1" dirty="0">
                <a:solidFill>
                  <a:srgbClr val="FF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FREE</a:t>
            </a: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tutoring services for introductory STEM courses, academic workshops, and fun events.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10E033-4300-2C99-C34C-4918C50FE39F}"/>
              </a:ext>
            </a:extLst>
          </p:cNvPr>
          <p:cNvGrpSpPr/>
          <p:nvPr/>
        </p:nvGrpSpPr>
        <p:grpSpPr>
          <a:xfrm>
            <a:off x="1109115" y="7712481"/>
            <a:ext cx="11020527" cy="1774419"/>
            <a:chOff x="5596790" y="8183843"/>
            <a:chExt cx="11020527" cy="1774419"/>
          </a:xfrm>
        </p:grpSpPr>
        <p:grpSp>
          <p:nvGrpSpPr>
            <p:cNvPr id="68" name="Group 18">
              <a:extLst>
                <a:ext uri="{FF2B5EF4-FFF2-40B4-BE49-F238E27FC236}">
                  <a16:creationId xmlns:a16="http://schemas.microsoft.com/office/drawing/2014/main" id="{8B028A4A-F807-9F91-A010-32BFAA5B4C4C}"/>
                </a:ext>
              </a:extLst>
            </p:cNvPr>
            <p:cNvGrpSpPr/>
            <p:nvPr/>
          </p:nvGrpSpPr>
          <p:grpSpPr>
            <a:xfrm>
              <a:off x="5596790" y="8183843"/>
              <a:ext cx="11020527" cy="1774419"/>
              <a:chOff x="0" y="0"/>
              <a:chExt cx="1208528" cy="1122123"/>
            </a:xfrm>
          </p:grpSpPr>
          <p:sp>
            <p:nvSpPr>
              <p:cNvPr id="69" name="Freeform 19">
                <a:extLst>
                  <a:ext uri="{FF2B5EF4-FFF2-40B4-BE49-F238E27FC236}">
                    <a16:creationId xmlns:a16="http://schemas.microsoft.com/office/drawing/2014/main" id="{4344AACE-0236-905C-3884-A17869736A70}"/>
                  </a:ext>
                </a:extLst>
              </p:cNvPr>
              <p:cNvSpPr/>
              <p:nvPr/>
            </p:nvSpPr>
            <p:spPr>
              <a:xfrm>
                <a:off x="0" y="0"/>
                <a:ext cx="1208528" cy="1122123"/>
              </a:xfrm>
              <a:custGeom>
                <a:avLst/>
                <a:gdLst/>
                <a:ahLst/>
                <a:cxnLst/>
                <a:rect l="l" t="t" r="r" b="b"/>
                <a:pathLst>
                  <a:path w="1208528" h="1122123">
                    <a:moveTo>
                      <a:pt x="0" y="0"/>
                    </a:moveTo>
                    <a:lnTo>
                      <a:pt x="1208528" y="0"/>
                    </a:lnTo>
                    <a:lnTo>
                      <a:pt x="1208528" y="1122123"/>
                    </a:lnTo>
                    <a:lnTo>
                      <a:pt x="0" y="1122123"/>
                    </a:lnTo>
                    <a:close/>
                  </a:path>
                </a:pathLst>
              </a:custGeom>
              <a:solidFill>
                <a:srgbClr val="3E72A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TextBox 20">
                <a:extLst>
                  <a:ext uri="{FF2B5EF4-FFF2-40B4-BE49-F238E27FC236}">
                    <a16:creationId xmlns:a16="http://schemas.microsoft.com/office/drawing/2014/main" id="{42402A4B-6455-7447-3CE3-A513D5780B8C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208528" cy="1141173"/>
              </a:xfrm>
              <a:prstGeom prst="rect">
                <a:avLst/>
              </a:prstGeom>
            </p:spPr>
            <p:txBody>
              <a:bodyPr lIns="75981" tIns="75981" rIns="75981" bIns="75981" rtlCol="0" anchor="ctr"/>
              <a:lstStyle/>
              <a:p>
                <a:pPr algn="ctr">
                  <a:lnSpc>
                    <a:spcPts val="1601"/>
                  </a:lnSpc>
                </a:pPr>
                <a:endParaRPr/>
              </a:p>
            </p:txBody>
          </p:sp>
        </p:grpSp>
        <p:sp>
          <p:nvSpPr>
            <p:cNvPr id="74" name="TextBox 24">
              <a:extLst>
                <a:ext uri="{FF2B5EF4-FFF2-40B4-BE49-F238E27FC236}">
                  <a16:creationId xmlns:a16="http://schemas.microsoft.com/office/drawing/2014/main" id="{95945F42-18EB-AA60-3415-A4833DC93574}"/>
                </a:ext>
              </a:extLst>
            </p:cNvPr>
            <p:cNvSpPr txBox="1"/>
            <p:nvPr/>
          </p:nvSpPr>
          <p:spPr>
            <a:xfrm>
              <a:off x="6430456" y="8634402"/>
              <a:ext cx="9578030" cy="1239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2104" lvl="1" indent="-226052" algn="l">
                <a:lnSpc>
                  <a:spcPts val="2931"/>
                </a:lnSpc>
                <a:buFont typeface="Arial"/>
                <a:buChar char="•"/>
              </a:pPr>
              <a:endParaRPr lang="en-US" sz="1944" dirty="0">
                <a:solidFill>
                  <a:srgbClr val="2064A1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EE4D107-4327-339C-4D4F-55D30BA298B2}"/>
                </a:ext>
              </a:extLst>
            </p:cNvPr>
            <p:cNvSpPr/>
            <p:nvPr/>
          </p:nvSpPr>
          <p:spPr>
            <a:xfrm>
              <a:off x="5727150" y="8270382"/>
              <a:ext cx="10732050" cy="15779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51">
              <a:extLst>
                <a:ext uri="{FF2B5EF4-FFF2-40B4-BE49-F238E27FC236}">
                  <a16:creationId xmlns:a16="http://schemas.microsoft.com/office/drawing/2014/main" id="{8D03E611-30E8-21F0-F01A-4AB5977E0191}"/>
                </a:ext>
              </a:extLst>
            </p:cNvPr>
            <p:cNvSpPr txBox="1"/>
            <p:nvPr/>
          </p:nvSpPr>
          <p:spPr>
            <a:xfrm>
              <a:off x="6189643" y="8343900"/>
              <a:ext cx="9818843" cy="4322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16"/>
                </a:lnSpc>
              </a:pPr>
              <a:r>
                <a:rPr lang="en-US" sz="28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We Offer </a:t>
              </a:r>
              <a:r>
                <a:rPr lang="en-US" sz="2800" b="1" i="1" u="sng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Free</a:t>
              </a:r>
              <a:r>
                <a:rPr lang="en-US" sz="28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Tutoring for:</a:t>
              </a:r>
            </a:p>
          </p:txBody>
        </p:sp>
        <p:sp>
          <p:nvSpPr>
            <p:cNvPr id="4" name="TextBox 51">
              <a:extLst>
                <a:ext uri="{FF2B5EF4-FFF2-40B4-BE49-F238E27FC236}">
                  <a16:creationId xmlns:a16="http://schemas.microsoft.com/office/drawing/2014/main" id="{8FFA72C0-E4F2-1104-A1B1-7FB910B3E13F}"/>
                </a:ext>
              </a:extLst>
            </p:cNvPr>
            <p:cNvSpPr txBox="1"/>
            <p:nvPr/>
          </p:nvSpPr>
          <p:spPr>
            <a:xfrm>
              <a:off x="6040314" y="8833720"/>
              <a:ext cx="5093847" cy="8817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CHEM: 110, 111, 112, 115, and 116</a:t>
              </a:r>
            </a:p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MATH: 124 and 150</a:t>
              </a:r>
              <a:endParaRPr lang="en-US" sz="20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endParaRPr>
            </a:p>
          </p:txBody>
        </p:sp>
        <p:sp>
          <p:nvSpPr>
            <p:cNvPr id="8" name="TextBox 51">
              <a:extLst>
                <a:ext uri="{FF2B5EF4-FFF2-40B4-BE49-F238E27FC236}">
                  <a16:creationId xmlns:a16="http://schemas.microsoft.com/office/drawing/2014/main" id="{7EF89077-7591-4CE7-BDEF-5B10CB4BE064}"/>
                </a:ext>
              </a:extLst>
            </p:cNvPr>
            <p:cNvSpPr txBox="1"/>
            <p:nvPr/>
          </p:nvSpPr>
          <p:spPr>
            <a:xfrm>
              <a:off x="11328588" y="8819870"/>
              <a:ext cx="5093847" cy="8817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PHYS: 101, 102, 111, and 112</a:t>
              </a:r>
            </a:p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STAT: 111, 211, 215, and 312</a:t>
              </a:r>
              <a:endParaRPr lang="en-US" sz="20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endParaRPr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95264D8-8C70-9855-C943-6EF259350929}"/>
              </a:ext>
            </a:extLst>
          </p:cNvPr>
          <p:cNvGraphicFramePr>
            <a:graphicFrameLocks noGrp="1"/>
          </p:cNvGraphicFramePr>
          <p:nvPr/>
        </p:nvGraphicFramePr>
        <p:xfrm>
          <a:off x="360960" y="4457700"/>
          <a:ext cx="12364441" cy="1488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8840">
                  <a:extLst>
                    <a:ext uri="{9D8B030D-6E8A-4147-A177-3AD203B41FA5}">
                      <a16:colId xmlns:a16="http://schemas.microsoft.com/office/drawing/2014/main" val="70551280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8870416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45506008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228258114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749952403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1990720049"/>
                    </a:ext>
                  </a:extLst>
                </a:gridCol>
              </a:tblGrid>
              <a:tr h="6274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81932"/>
                  </a:ext>
                </a:extLst>
              </a:tr>
              <a:tr h="8611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6 - 9PM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(V/L)</a:t>
                      </a:r>
                      <a:r>
                        <a:rPr kumimoji="0" lang="en-US" sz="2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kumimoji="0" lang="en-US" sz="2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11:30AM – 5PM</a:t>
                      </a:r>
                    </a:p>
                    <a:p>
                      <a:pPr algn="ctr"/>
                      <a:r>
                        <a:rPr lang="en-US" sz="2400" dirty="0"/>
                        <a:t>6 - 9PM </a:t>
                      </a:r>
                      <a:r>
                        <a:rPr lang="en-US" sz="1800" dirty="0"/>
                        <a:t>(V/L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en-US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en-US" sz="2400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11:30AM – 5PM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2:30 – 5PM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10AM – 5PM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By Navigate Appointment </a:t>
                      </a:r>
                      <a:r>
                        <a:rPr lang="en-US" sz="1800" dirty="0"/>
                        <a:t>(V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en-US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endParaRPr lang="en-US" sz="1800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889259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0C1A6006-9B10-3FDF-B6E5-299487F23E9D}"/>
              </a:ext>
            </a:extLst>
          </p:cNvPr>
          <p:cNvGrpSpPr/>
          <p:nvPr/>
        </p:nvGrpSpPr>
        <p:grpSpPr>
          <a:xfrm>
            <a:off x="479049" y="9404105"/>
            <a:ext cx="17329902" cy="882895"/>
            <a:chOff x="680377" y="9404105"/>
            <a:chExt cx="17329902" cy="8828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045DFD7-6FD2-829B-154F-860DB5D94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6549" t="17186" r="6513" b="21758"/>
            <a:stretch/>
          </p:blipFill>
          <p:spPr>
            <a:xfrm>
              <a:off x="13196751" y="9404105"/>
              <a:ext cx="2761321" cy="882895"/>
            </a:xfrm>
            <a:prstGeom prst="rect">
              <a:avLst/>
            </a:prstGeom>
          </p:spPr>
        </p:pic>
        <p:sp>
          <p:nvSpPr>
            <p:cNvPr id="21" name="TextBox 53">
              <a:extLst>
                <a:ext uri="{FF2B5EF4-FFF2-40B4-BE49-F238E27FC236}">
                  <a16:creationId xmlns:a16="http://schemas.microsoft.com/office/drawing/2014/main" id="{87448D6E-9AB8-D4ED-89ED-057E676C4AE3}"/>
                </a:ext>
              </a:extLst>
            </p:cNvPr>
            <p:cNvSpPr txBox="1"/>
            <p:nvPr/>
          </p:nvSpPr>
          <p:spPr>
            <a:xfrm>
              <a:off x="680377" y="9709753"/>
              <a:ext cx="12502224" cy="4629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188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For updates on tutoring, workshops, and events, visit our website </a:t>
              </a: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  <a:hlinkClick r:id="rId11"/>
                </a:rPr>
                <a:t>https://stemcollab.wvu.edu/</a:t>
              </a: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and</a:t>
              </a:r>
            </a:p>
          </p:txBody>
        </p:sp>
        <p:sp>
          <p:nvSpPr>
            <p:cNvPr id="22" name="TextBox 53">
              <a:extLst>
                <a:ext uri="{FF2B5EF4-FFF2-40B4-BE49-F238E27FC236}">
                  <a16:creationId xmlns:a16="http://schemas.microsoft.com/office/drawing/2014/main" id="{58050B84-9E5C-B5A4-E160-56ECEF451D87}"/>
                </a:ext>
              </a:extLst>
            </p:cNvPr>
            <p:cNvSpPr txBox="1"/>
            <p:nvPr/>
          </p:nvSpPr>
          <p:spPr>
            <a:xfrm>
              <a:off x="15925800" y="9709753"/>
              <a:ext cx="2084479" cy="4629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188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@wvu_stem_lc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F8C5D9E-0150-AC27-FEB2-04E43262A489}"/>
              </a:ext>
            </a:extLst>
          </p:cNvPr>
          <p:cNvSpPr txBox="1"/>
          <p:nvPr/>
        </p:nvSpPr>
        <p:spPr>
          <a:xfrm>
            <a:off x="577929" y="6210300"/>
            <a:ext cx="121836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*(V/L) - Virtual Appoints held via Zoom can be made through Navigate or joined through a Zoom link from your instructor found </a:t>
            </a:r>
          </a:p>
          <a:p>
            <a:r>
              <a:rPr lang="en-US" dirty="0"/>
              <a:t>                on your course </a:t>
            </a:r>
            <a:r>
              <a:rPr lang="en-US" dirty="0" err="1"/>
              <a:t>eCampus</a:t>
            </a:r>
            <a:r>
              <a:rPr lang="en-US" dirty="0"/>
              <a:t> page.</a:t>
            </a:r>
          </a:p>
          <a:p>
            <a:r>
              <a:rPr lang="en-US" dirty="0"/>
              <a:t>**(V) - Virtual Appointments can be made through Navigate and are held on Zoom.</a:t>
            </a:r>
          </a:p>
        </p:txBody>
      </p:sp>
    </p:spTree>
    <p:extLst>
      <p:ext uri="{BB962C8B-B14F-4D97-AF65-F5344CB8AC3E}">
        <p14:creationId xmlns:p14="http://schemas.microsoft.com/office/powerpoint/2010/main" val="397406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353FE-CB66-56D0-4C71-C5F1FA477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43">
            <a:extLst>
              <a:ext uri="{FF2B5EF4-FFF2-40B4-BE49-F238E27FC236}">
                <a16:creationId xmlns:a16="http://schemas.microsoft.com/office/drawing/2014/main" id="{8DF4849D-32E3-DFA9-D55E-3B8046F3E810}"/>
              </a:ext>
            </a:extLst>
          </p:cNvPr>
          <p:cNvSpPr/>
          <p:nvPr/>
        </p:nvSpPr>
        <p:spPr>
          <a:xfrm>
            <a:off x="685800" y="3840053"/>
            <a:ext cx="11867159" cy="3616650"/>
          </a:xfrm>
          <a:custGeom>
            <a:avLst/>
            <a:gdLst/>
            <a:ahLst/>
            <a:cxnLst/>
            <a:rect l="l" t="t" r="r" b="b"/>
            <a:pathLst>
              <a:path w="1245206" h="1262321">
                <a:moveTo>
                  <a:pt x="0" y="0"/>
                </a:moveTo>
                <a:lnTo>
                  <a:pt x="1245206" y="0"/>
                </a:lnTo>
                <a:lnTo>
                  <a:pt x="1245206" y="1262321"/>
                </a:lnTo>
                <a:lnTo>
                  <a:pt x="0" y="1262321"/>
                </a:lnTo>
                <a:close/>
              </a:path>
            </a:pathLst>
          </a:custGeom>
          <a:solidFill>
            <a:srgbClr val="F5C63B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6F62FA94-3979-4C87-52FB-BA96942D786B}"/>
              </a:ext>
            </a:extLst>
          </p:cNvPr>
          <p:cNvSpPr/>
          <p:nvPr/>
        </p:nvSpPr>
        <p:spPr>
          <a:xfrm>
            <a:off x="680376" y="43657"/>
            <a:ext cx="1834219" cy="1563290"/>
          </a:xfrm>
          <a:custGeom>
            <a:avLst/>
            <a:gdLst/>
            <a:ahLst/>
            <a:cxnLst/>
            <a:rect l="l" t="t" r="r" b="b"/>
            <a:pathLst>
              <a:path w="1834219" h="1563290">
                <a:moveTo>
                  <a:pt x="0" y="0"/>
                </a:moveTo>
                <a:lnTo>
                  <a:pt x="1834219" y="0"/>
                </a:lnTo>
                <a:lnTo>
                  <a:pt x="1834219" y="1563290"/>
                </a:lnTo>
                <a:lnTo>
                  <a:pt x="0" y="15632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9CC143C2-B170-6A7C-4770-11147905A476}"/>
              </a:ext>
            </a:extLst>
          </p:cNvPr>
          <p:cNvGrpSpPr/>
          <p:nvPr/>
        </p:nvGrpSpPr>
        <p:grpSpPr>
          <a:xfrm>
            <a:off x="0" y="1642873"/>
            <a:ext cx="18288000" cy="277844"/>
            <a:chOff x="0" y="0"/>
            <a:chExt cx="3679398" cy="559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3BBB9B8-86FB-BDBE-3157-47CAEB56B1EF}"/>
                </a:ext>
              </a:extLst>
            </p:cNvPr>
            <p:cNvSpPr/>
            <p:nvPr/>
          </p:nvSpPr>
          <p:spPr>
            <a:xfrm>
              <a:off x="0" y="0"/>
              <a:ext cx="3679398" cy="55900"/>
            </a:xfrm>
            <a:custGeom>
              <a:avLst/>
              <a:gdLst/>
              <a:ahLst/>
              <a:cxnLst/>
              <a:rect l="l" t="t" r="r" b="b"/>
              <a:pathLst>
                <a:path w="3679398" h="55900">
                  <a:moveTo>
                    <a:pt x="0" y="0"/>
                  </a:moveTo>
                  <a:lnTo>
                    <a:pt x="3679398" y="0"/>
                  </a:lnTo>
                  <a:lnTo>
                    <a:pt x="3679398" y="55900"/>
                  </a:lnTo>
                  <a:lnTo>
                    <a:pt x="0" y="55900"/>
                  </a:lnTo>
                  <a:close/>
                </a:path>
              </a:pathLst>
            </a:custGeom>
            <a:solidFill>
              <a:srgbClr val="3E72A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A4D5299F-D2B0-12C0-7039-605F9C1C30DF}"/>
                </a:ext>
              </a:extLst>
            </p:cNvPr>
            <p:cNvSpPr txBox="1"/>
            <p:nvPr/>
          </p:nvSpPr>
          <p:spPr>
            <a:xfrm>
              <a:off x="0" y="-19050"/>
              <a:ext cx="3679398" cy="74950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7421E4F3-ABA7-EB09-C354-88337BE2A926}"/>
              </a:ext>
            </a:extLst>
          </p:cNvPr>
          <p:cNvGrpSpPr/>
          <p:nvPr/>
        </p:nvGrpSpPr>
        <p:grpSpPr>
          <a:xfrm>
            <a:off x="0" y="1911981"/>
            <a:ext cx="18288000" cy="288835"/>
            <a:chOff x="0" y="0"/>
            <a:chExt cx="3679398" cy="58111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7B7B9D8A-B475-CC4A-F67A-3EF5F21CCF69}"/>
                </a:ext>
              </a:extLst>
            </p:cNvPr>
            <p:cNvSpPr/>
            <p:nvPr/>
          </p:nvSpPr>
          <p:spPr>
            <a:xfrm>
              <a:off x="0" y="0"/>
              <a:ext cx="3679398" cy="58111"/>
            </a:xfrm>
            <a:custGeom>
              <a:avLst/>
              <a:gdLst/>
              <a:ahLst/>
              <a:cxnLst/>
              <a:rect l="l" t="t" r="r" b="b"/>
              <a:pathLst>
                <a:path w="3679398" h="58111">
                  <a:moveTo>
                    <a:pt x="0" y="0"/>
                  </a:moveTo>
                  <a:lnTo>
                    <a:pt x="3679398" y="0"/>
                  </a:lnTo>
                  <a:lnTo>
                    <a:pt x="3679398" y="58111"/>
                  </a:lnTo>
                  <a:lnTo>
                    <a:pt x="0" y="58111"/>
                  </a:lnTo>
                  <a:close/>
                </a:path>
              </a:pathLst>
            </a:custGeom>
            <a:solidFill>
              <a:srgbClr val="F5C63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622B06C7-A435-75BF-3065-439D43B6EEC3}"/>
                </a:ext>
              </a:extLst>
            </p:cNvPr>
            <p:cNvSpPr txBox="1"/>
            <p:nvPr/>
          </p:nvSpPr>
          <p:spPr>
            <a:xfrm>
              <a:off x="0" y="-19050"/>
              <a:ext cx="3679398" cy="77161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1372D64C-9726-914C-3F86-643C8C091234}"/>
              </a:ext>
            </a:extLst>
          </p:cNvPr>
          <p:cNvGrpSpPr/>
          <p:nvPr/>
        </p:nvGrpSpPr>
        <p:grpSpPr>
          <a:xfrm>
            <a:off x="0" y="2103157"/>
            <a:ext cx="18288000" cy="144743"/>
            <a:chOff x="0" y="0"/>
            <a:chExt cx="3679398" cy="29121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23C5F0FC-171E-BC88-6889-37095A11B066}"/>
                </a:ext>
              </a:extLst>
            </p:cNvPr>
            <p:cNvSpPr/>
            <p:nvPr/>
          </p:nvSpPr>
          <p:spPr>
            <a:xfrm>
              <a:off x="0" y="0"/>
              <a:ext cx="3679398" cy="29121"/>
            </a:xfrm>
            <a:custGeom>
              <a:avLst/>
              <a:gdLst/>
              <a:ahLst/>
              <a:cxnLst/>
              <a:rect l="l" t="t" r="r" b="b"/>
              <a:pathLst>
                <a:path w="3679398" h="29121">
                  <a:moveTo>
                    <a:pt x="0" y="0"/>
                  </a:moveTo>
                  <a:lnTo>
                    <a:pt x="3679398" y="0"/>
                  </a:lnTo>
                  <a:lnTo>
                    <a:pt x="3679398" y="29121"/>
                  </a:lnTo>
                  <a:lnTo>
                    <a:pt x="0" y="29121"/>
                  </a:lnTo>
                  <a:close/>
                </a:path>
              </a:pathLst>
            </a:custGeom>
            <a:solidFill>
              <a:srgbClr val="F48F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93805C7F-D306-7997-DEDB-F98F029E3927}"/>
                </a:ext>
              </a:extLst>
            </p:cNvPr>
            <p:cNvSpPr txBox="1"/>
            <p:nvPr/>
          </p:nvSpPr>
          <p:spPr>
            <a:xfrm>
              <a:off x="0" y="-19050"/>
              <a:ext cx="3679398" cy="48171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6" name="TextBox 56">
            <a:extLst>
              <a:ext uri="{FF2B5EF4-FFF2-40B4-BE49-F238E27FC236}">
                <a16:creationId xmlns:a16="http://schemas.microsoft.com/office/drawing/2014/main" id="{1B4C44B8-F1AA-5921-D02C-EAF43A2625BB}"/>
              </a:ext>
            </a:extLst>
          </p:cNvPr>
          <p:cNvSpPr txBox="1"/>
          <p:nvPr/>
        </p:nvSpPr>
        <p:spPr>
          <a:xfrm>
            <a:off x="2825657" y="438657"/>
            <a:ext cx="11779935" cy="935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5"/>
              </a:lnSpc>
            </a:pPr>
            <a:r>
              <a:rPr lang="en-US" sz="7245" dirty="0">
                <a:solidFill>
                  <a:srgbClr val="2064A1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STEM Learning Center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24AE37-D6DE-F09A-AAFA-EAC922948EF9}"/>
              </a:ext>
            </a:extLst>
          </p:cNvPr>
          <p:cNvGrpSpPr/>
          <p:nvPr/>
        </p:nvGrpSpPr>
        <p:grpSpPr>
          <a:xfrm>
            <a:off x="12877800" y="4252725"/>
            <a:ext cx="5249429" cy="4859987"/>
            <a:chOff x="200942" y="4167692"/>
            <a:chExt cx="5249429" cy="4859987"/>
          </a:xfrm>
        </p:grpSpPr>
        <p:grpSp>
          <p:nvGrpSpPr>
            <p:cNvPr id="62" name="Group 3">
              <a:extLst>
                <a:ext uri="{FF2B5EF4-FFF2-40B4-BE49-F238E27FC236}">
                  <a16:creationId xmlns:a16="http://schemas.microsoft.com/office/drawing/2014/main" id="{F3142AE9-166F-5D6E-8FD9-9BF19CD0C75F}"/>
                </a:ext>
              </a:extLst>
            </p:cNvPr>
            <p:cNvGrpSpPr/>
            <p:nvPr/>
          </p:nvGrpSpPr>
          <p:grpSpPr>
            <a:xfrm>
              <a:off x="200942" y="4167692"/>
              <a:ext cx="5249429" cy="3667083"/>
              <a:chOff x="89399" y="9525"/>
              <a:chExt cx="6999238" cy="4889443"/>
            </a:xfrm>
          </p:grpSpPr>
          <p:sp>
            <p:nvSpPr>
              <p:cNvPr id="63" name="Freeform 4">
                <a:extLst>
                  <a:ext uri="{FF2B5EF4-FFF2-40B4-BE49-F238E27FC236}">
                    <a16:creationId xmlns:a16="http://schemas.microsoft.com/office/drawing/2014/main" id="{6ED40B31-78F7-352F-22AC-DD03C8F9B847}"/>
                  </a:ext>
                </a:extLst>
              </p:cNvPr>
              <p:cNvSpPr/>
              <p:nvPr/>
            </p:nvSpPr>
            <p:spPr>
              <a:xfrm>
                <a:off x="364667" y="1581435"/>
                <a:ext cx="6219309" cy="3317533"/>
              </a:xfrm>
              <a:custGeom>
                <a:avLst/>
                <a:gdLst/>
                <a:ahLst/>
                <a:cxnLst/>
                <a:rect l="l" t="t" r="r" b="b"/>
                <a:pathLst>
                  <a:path w="6219309" h="3317531">
                    <a:moveTo>
                      <a:pt x="0" y="0"/>
                    </a:moveTo>
                    <a:lnTo>
                      <a:pt x="6219309" y="0"/>
                    </a:lnTo>
                    <a:lnTo>
                      <a:pt x="6219309" y="3317530"/>
                    </a:lnTo>
                    <a:lnTo>
                      <a:pt x="0" y="331753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5">
                <a:extLst>
                  <a:ext uri="{FF2B5EF4-FFF2-40B4-BE49-F238E27FC236}">
                    <a16:creationId xmlns:a16="http://schemas.microsoft.com/office/drawing/2014/main" id="{3F728ED6-FA8E-83A3-88ED-0B16A8FC69CF}"/>
                  </a:ext>
                </a:extLst>
              </p:cNvPr>
              <p:cNvSpPr/>
              <p:nvPr/>
            </p:nvSpPr>
            <p:spPr>
              <a:xfrm rot="353631">
                <a:off x="2378352" y="1689584"/>
                <a:ext cx="1836086" cy="2035983"/>
              </a:xfrm>
              <a:custGeom>
                <a:avLst/>
                <a:gdLst/>
                <a:ahLst/>
                <a:cxnLst/>
                <a:rect l="l" t="t" r="r" b="b"/>
                <a:pathLst>
                  <a:path w="1836086" h="2035983">
                    <a:moveTo>
                      <a:pt x="0" y="0"/>
                    </a:moveTo>
                    <a:lnTo>
                      <a:pt x="1836087" y="0"/>
                    </a:lnTo>
                    <a:lnTo>
                      <a:pt x="1836087" y="2035983"/>
                    </a:lnTo>
                    <a:lnTo>
                      <a:pt x="0" y="203598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6">
                <a:extLst>
                  <a:ext uri="{FF2B5EF4-FFF2-40B4-BE49-F238E27FC236}">
                    <a16:creationId xmlns:a16="http://schemas.microsoft.com/office/drawing/2014/main" id="{BE22CE19-86D2-C2E3-1491-CEA854CBA5A5}"/>
                  </a:ext>
                </a:extLst>
              </p:cNvPr>
              <p:cNvSpPr/>
              <p:nvPr/>
            </p:nvSpPr>
            <p:spPr>
              <a:xfrm rot="353631">
                <a:off x="2432551" y="1795770"/>
                <a:ext cx="1727691" cy="1915785"/>
              </a:xfrm>
              <a:custGeom>
                <a:avLst/>
                <a:gdLst/>
                <a:ahLst/>
                <a:cxnLst/>
                <a:rect l="l" t="t" r="r" b="b"/>
                <a:pathLst>
                  <a:path w="1727690" h="1915785">
                    <a:moveTo>
                      <a:pt x="0" y="0"/>
                    </a:moveTo>
                    <a:lnTo>
                      <a:pt x="1727689" y="0"/>
                    </a:lnTo>
                    <a:lnTo>
                      <a:pt x="1727689" y="1915785"/>
                    </a:lnTo>
                    <a:lnTo>
                      <a:pt x="0" y="191578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7">
                <a:extLst>
                  <a:ext uri="{FF2B5EF4-FFF2-40B4-BE49-F238E27FC236}">
                    <a16:creationId xmlns:a16="http://schemas.microsoft.com/office/drawing/2014/main" id="{B0068D77-1B23-AC6F-6EDD-4442E489818C}"/>
                  </a:ext>
                </a:extLst>
              </p:cNvPr>
              <p:cNvSpPr/>
              <p:nvPr/>
            </p:nvSpPr>
            <p:spPr>
              <a:xfrm>
                <a:off x="89399" y="206898"/>
                <a:ext cx="780144" cy="968576"/>
              </a:xfrm>
              <a:custGeom>
                <a:avLst/>
                <a:gdLst/>
                <a:ahLst/>
                <a:cxnLst/>
                <a:rect l="l" t="t" r="r" b="b"/>
                <a:pathLst>
                  <a:path w="780144" h="968576">
                    <a:moveTo>
                      <a:pt x="0" y="0"/>
                    </a:moveTo>
                    <a:lnTo>
                      <a:pt x="780144" y="0"/>
                    </a:lnTo>
                    <a:lnTo>
                      <a:pt x="780144" y="968576"/>
                    </a:lnTo>
                    <a:lnTo>
                      <a:pt x="0" y="968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TextBox 8">
                <a:extLst>
                  <a:ext uri="{FF2B5EF4-FFF2-40B4-BE49-F238E27FC236}">
                    <a16:creationId xmlns:a16="http://schemas.microsoft.com/office/drawing/2014/main" id="{C9A41C4D-0CB6-ABD4-7BCB-38552EA1EC19}"/>
                  </a:ext>
                </a:extLst>
              </p:cNvPr>
              <p:cNvSpPr txBox="1"/>
              <p:nvPr/>
            </p:nvSpPr>
            <p:spPr>
              <a:xfrm>
                <a:off x="1090773" y="9525"/>
                <a:ext cx="5997864" cy="13728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3380"/>
                  </a:lnSpc>
                </a:pPr>
                <a:r>
                  <a:rPr lang="en-US" sz="2817" b="1" dirty="0">
                    <a:solidFill>
                      <a:srgbClr val="000000"/>
                    </a:solidFill>
                    <a:latin typeface="Quicksand Bold"/>
                    <a:ea typeface="Quicksand Bold"/>
                    <a:cs typeface="Quicksand Bold"/>
                    <a:sym typeface="Quicksand Bold"/>
                  </a:rPr>
                  <a:t>CRL Building Room 152</a:t>
                </a:r>
              </a:p>
              <a:p>
                <a:pPr algn="l">
                  <a:lnSpc>
                    <a:spcPts val="2458"/>
                  </a:lnSpc>
                </a:pPr>
                <a:r>
                  <a:rPr lang="en-US" sz="2048" b="1" dirty="0">
                    <a:solidFill>
                      <a:srgbClr val="000000"/>
                    </a:solidFill>
                    <a:latin typeface="Quicksand Bold"/>
                    <a:ea typeface="Quicksand Bold"/>
                    <a:cs typeface="Quicksand Bold"/>
                    <a:sym typeface="Quicksand Bold"/>
                  </a:rPr>
                  <a:t>*Behind Clark Hall and across from the Mountainlair Parking Garage.</a:t>
                </a:r>
              </a:p>
            </p:txBody>
          </p:sp>
        </p:grpSp>
        <p:grpSp>
          <p:nvGrpSpPr>
            <p:cNvPr id="75" name="Group 25">
              <a:extLst>
                <a:ext uri="{FF2B5EF4-FFF2-40B4-BE49-F238E27FC236}">
                  <a16:creationId xmlns:a16="http://schemas.microsoft.com/office/drawing/2014/main" id="{0651CE1C-167E-2636-6BE3-3DBB1D310812}"/>
                </a:ext>
              </a:extLst>
            </p:cNvPr>
            <p:cNvGrpSpPr/>
            <p:nvPr/>
          </p:nvGrpSpPr>
          <p:grpSpPr>
            <a:xfrm>
              <a:off x="417055" y="7928551"/>
              <a:ext cx="4606385" cy="1099128"/>
              <a:chOff x="0" y="0"/>
              <a:chExt cx="6141847" cy="1465504"/>
            </a:xfrm>
          </p:grpSpPr>
          <p:grpSp>
            <p:nvGrpSpPr>
              <p:cNvPr id="76" name="Group 26">
                <a:extLst>
                  <a:ext uri="{FF2B5EF4-FFF2-40B4-BE49-F238E27FC236}">
                    <a16:creationId xmlns:a16="http://schemas.microsoft.com/office/drawing/2014/main" id="{FC7D8406-CA8E-81BF-C4CA-674BB5AA2FFB}"/>
                  </a:ext>
                </a:extLst>
              </p:cNvPr>
              <p:cNvGrpSpPr/>
              <p:nvPr/>
            </p:nvGrpSpPr>
            <p:grpSpPr>
              <a:xfrm>
                <a:off x="0" y="0"/>
                <a:ext cx="6141847" cy="1465504"/>
                <a:chOff x="0" y="0"/>
                <a:chExt cx="3086171" cy="736390"/>
              </a:xfrm>
            </p:grpSpPr>
            <p:sp>
              <p:nvSpPr>
                <p:cNvPr id="81" name="Freeform 27">
                  <a:extLst>
                    <a:ext uri="{FF2B5EF4-FFF2-40B4-BE49-F238E27FC236}">
                      <a16:creationId xmlns:a16="http://schemas.microsoft.com/office/drawing/2014/main" id="{591DF642-FF1C-7D25-B9EF-0B25335229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086172" cy="736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172" h="736390">
                      <a:moveTo>
                        <a:pt x="0" y="0"/>
                      </a:moveTo>
                      <a:lnTo>
                        <a:pt x="3086172" y="0"/>
                      </a:lnTo>
                      <a:lnTo>
                        <a:pt x="3086172" y="736390"/>
                      </a:lnTo>
                      <a:lnTo>
                        <a:pt x="0" y="736390"/>
                      </a:lnTo>
                      <a:close/>
                    </a:path>
                  </a:pathLst>
                </a:custGeom>
                <a:solidFill>
                  <a:srgbClr val="9D999C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TextBox 28">
                  <a:extLst>
                    <a:ext uri="{FF2B5EF4-FFF2-40B4-BE49-F238E27FC236}">
                      <a16:creationId xmlns:a16="http://schemas.microsoft.com/office/drawing/2014/main" id="{4D00C580-7A74-606E-3FEB-05B6DAC2B567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3086171" cy="755440"/>
                </a:xfrm>
                <a:prstGeom prst="rect">
                  <a:avLst/>
                </a:prstGeom>
              </p:spPr>
              <p:txBody>
                <a:bodyPr lIns="26431" tIns="26431" rIns="26431" bIns="26431" rtlCol="0" anchor="ctr"/>
                <a:lstStyle/>
                <a:p>
                  <a:pPr algn="ctr">
                    <a:lnSpc>
                      <a:spcPts val="1601"/>
                    </a:lnSpc>
                  </a:pPr>
                  <a:endParaRPr/>
                </a:p>
              </p:txBody>
            </p:sp>
          </p:grpSp>
          <p:grpSp>
            <p:nvGrpSpPr>
              <p:cNvPr id="77" name="Group 29">
                <a:extLst>
                  <a:ext uri="{FF2B5EF4-FFF2-40B4-BE49-F238E27FC236}">
                    <a16:creationId xmlns:a16="http://schemas.microsoft.com/office/drawing/2014/main" id="{BB765D2D-366A-6E75-6A59-ED6728CCF240}"/>
                  </a:ext>
                </a:extLst>
              </p:cNvPr>
              <p:cNvGrpSpPr/>
              <p:nvPr/>
            </p:nvGrpSpPr>
            <p:grpSpPr>
              <a:xfrm>
                <a:off x="137117" y="203200"/>
                <a:ext cx="5853571" cy="1064079"/>
                <a:chOff x="0" y="0"/>
                <a:chExt cx="2941318" cy="534681"/>
              </a:xfrm>
            </p:grpSpPr>
            <p:sp>
              <p:nvSpPr>
                <p:cNvPr id="79" name="Freeform 30">
                  <a:extLst>
                    <a:ext uri="{FF2B5EF4-FFF2-40B4-BE49-F238E27FC236}">
                      <a16:creationId xmlns:a16="http://schemas.microsoft.com/office/drawing/2014/main" id="{3074B212-DEFE-3EC2-B974-09DAC0C7649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941318" cy="534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1318" h="534681">
                      <a:moveTo>
                        <a:pt x="67012" y="0"/>
                      </a:moveTo>
                      <a:lnTo>
                        <a:pt x="2874306" y="0"/>
                      </a:lnTo>
                      <a:cubicBezTo>
                        <a:pt x="2911316" y="0"/>
                        <a:pt x="2941318" y="30002"/>
                        <a:pt x="2941318" y="67012"/>
                      </a:cubicBezTo>
                      <a:lnTo>
                        <a:pt x="2941318" y="467670"/>
                      </a:lnTo>
                      <a:cubicBezTo>
                        <a:pt x="2941318" y="504679"/>
                        <a:pt x="2911316" y="534681"/>
                        <a:pt x="2874306" y="534681"/>
                      </a:cubicBezTo>
                      <a:lnTo>
                        <a:pt x="67012" y="534681"/>
                      </a:lnTo>
                      <a:cubicBezTo>
                        <a:pt x="30002" y="534681"/>
                        <a:pt x="0" y="504679"/>
                        <a:pt x="0" y="467670"/>
                      </a:cubicBezTo>
                      <a:lnTo>
                        <a:pt x="0" y="67012"/>
                      </a:lnTo>
                      <a:cubicBezTo>
                        <a:pt x="0" y="30002"/>
                        <a:pt x="30002" y="0"/>
                        <a:pt x="67012" y="0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TextBox 31">
                  <a:extLst>
                    <a:ext uri="{FF2B5EF4-FFF2-40B4-BE49-F238E27FC236}">
                      <a16:creationId xmlns:a16="http://schemas.microsoft.com/office/drawing/2014/main" id="{E74063D7-B9D2-3044-E4E6-AC708540B491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2941318" cy="553731"/>
                </a:xfrm>
                <a:prstGeom prst="rect">
                  <a:avLst/>
                </a:prstGeom>
              </p:spPr>
              <p:txBody>
                <a:bodyPr lIns="26431" tIns="26431" rIns="26431" bIns="26431" rtlCol="0" anchor="ctr"/>
                <a:lstStyle/>
                <a:p>
                  <a:pPr algn="ctr">
                    <a:lnSpc>
                      <a:spcPts val="1601"/>
                    </a:lnSpc>
                  </a:pPr>
                  <a:endParaRPr/>
                </a:p>
              </p:txBody>
            </p:sp>
          </p:grpSp>
          <p:sp>
            <p:nvSpPr>
              <p:cNvPr id="78" name="TextBox 32">
                <a:extLst>
                  <a:ext uri="{FF2B5EF4-FFF2-40B4-BE49-F238E27FC236}">
                    <a16:creationId xmlns:a16="http://schemas.microsoft.com/office/drawing/2014/main" id="{37526F00-3522-D83A-633E-C9F5F734724A}"/>
                  </a:ext>
                </a:extLst>
              </p:cNvPr>
              <p:cNvSpPr txBox="1"/>
              <p:nvPr/>
            </p:nvSpPr>
            <p:spPr>
              <a:xfrm>
                <a:off x="547801" y="300886"/>
                <a:ext cx="5131144" cy="8591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552"/>
                  </a:lnSpc>
                </a:pPr>
                <a:r>
                  <a:rPr lang="en-US" sz="2058" b="1">
                    <a:solidFill>
                      <a:srgbClr val="0E1413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Simply drop-in for assistance during the times listed here.</a:t>
                </a:r>
              </a:p>
            </p:txBody>
          </p:sp>
        </p:grp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245A8E4-4FDA-6D6F-D921-B44E3A80BADC}"/>
              </a:ext>
            </a:extLst>
          </p:cNvPr>
          <p:cNvSpPr/>
          <p:nvPr/>
        </p:nvSpPr>
        <p:spPr>
          <a:xfrm>
            <a:off x="827737" y="3960457"/>
            <a:ext cx="11638086" cy="32622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TextBox 44">
            <a:extLst>
              <a:ext uri="{FF2B5EF4-FFF2-40B4-BE49-F238E27FC236}">
                <a16:creationId xmlns:a16="http://schemas.microsoft.com/office/drawing/2014/main" id="{D4FC18D2-D15F-D9A8-EBFF-2C71C1907416}"/>
              </a:ext>
            </a:extLst>
          </p:cNvPr>
          <p:cNvSpPr txBox="1"/>
          <p:nvPr/>
        </p:nvSpPr>
        <p:spPr>
          <a:xfrm>
            <a:off x="685800" y="3785473"/>
            <a:ext cx="11867159" cy="3671230"/>
          </a:xfrm>
          <a:prstGeom prst="rect">
            <a:avLst/>
          </a:prstGeom>
        </p:spPr>
        <p:txBody>
          <a:bodyPr lIns="75798" tIns="75798" rIns="75798" bIns="75798" rtlCol="0" anchor="ctr"/>
          <a:lstStyle/>
          <a:p>
            <a:pPr algn="ctr">
              <a:lnSpc>
                <a:spcPts val="1601"/>
              </a:lnSpc>
            </a:pPr>
            <a:endParaRPr/>
          </a:p>
        </p:txBody>
      </p:sp>
      <p:sp>
        <p:nvSpPr>
          <p:cNvPr id="87" name="TextBox 49">
            <a:extLst>
              <a:ext uri="{FF2B5EF4-FFF2-40B4-BE49-F238E27FC236}">
                <a16:creationId xmlns:a16="http://schemas.microsoft.com/office/drawing/2014/main" id="{1A2EB27F-1DDC-CD75-6123-827F290EF0E5}"/>
              </a:ext>
            </a:extLst>
          </p:cNvPr>
          <p:cNvSpPr txBox="1"/>
          <p:nvPr/>
        </p:nvSpPr>
        <p:spPr>
          <a:xfrm>
            <a:off x="1667680" y="4081540"/>
            <a:ext cx="9903399" cy="432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7"/>
              </a:lnSpc>
            </a:pPr>
            <a:r>
              <a:rPr lang="en-US" sz="2909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PHYS 101 Tutoring:</a:t>
            </a:r>
          </a:p>
        </p:txBody>
      </p:sp>
      <p:sp>
        <p:nvSpPr>
          <p:cNvPr id="104" name="TextBox 53">
            <a:extLst>
              <a:ext uri="{FF2B5EF4-FFF2-40B4-BE49-F238E27FC236}">
                <a16:creationId xmlns:a16="http://schemas.microsoft.com/office/drawing/2014/main" id="{2E911EA5-FBFB-112B-412C-BCD0A7E009C1}"/>
              </a:ext>
            </a:extLst>
          </p:cNvPr>
          <p:cNvSpPr txBox="1"/>
          <p:nvPr/>
        </p:nvSpPr>
        <p:spPr>
          <a:xfrm>
            <a:off x="134045" y="2407630"/>
            <a:ext cx="17109466" cy="1030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188"/>
              </a:lnSpc>
              <a:spcBef>
                <a:spcPct val="0"/>
              </a:spcBef>
            </a:pP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We support WVU students of </a:t>
            </a:r>
            <a:r>
              <a:rPr lang="en-US" sz="2992" b="1" u="sng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all</a:t>
            </a: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majors in their STEM educational journey with </a:t>
            </a:r>
            <a:r>
              <a:rPr lang="en-US" sz="2992" b="1" i="1" dirty="0">
                <a:solidFill>
                  <a:srgbClr val="FF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FREE</a:t>
            </a: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tutoring services for introductory STEM courses, academic workshops, and fun events.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64FEFEB-85F3-CA3C-5B51-82D879C8780D}"/>
              </a:ext>
            </a:extLst>
          </p:cNvPr>
          <p:cNvGrpSpPr/>
          <p:nvPr/>
        </p:nvGrpSpPr>
        <p:grpSpPr>
          <a:xfrm>
            <a:off x="1109115" y="7648931"/>
            <a:ext cx="11020527" cy="1774419"/>
            <a:chOff x="5596790" y="8183843"/>
            <a:chExt cx="11020527" cy="1774419"/>
          </a:xfrm>
        </p:grpSpPr>
        <p:grpSp>
          <p:nvGrpSpPr>
            <p:cNvPr id="68" name="Group 18">
              <a:extLst>
                <a:ext uri="{FF2B5EF4-FFF2-40B4-BE49-F238E27FC236}">
                  <a16:creationId xmlns:a16="http://schemas.microsoft.com/office/drawing/2014/main" id="{D8272ECB-4872-4D0A-E73C-9EAE6EC5068E}"/>
                </a:ext>
              </a:extLst>
            </p:cNvPr>
            <p:cNvGrpSpPr/>
            <p:nvPr/>
          </p:nvGrpSpPr>
          <p:grpSpPr>
            <a:xfrm>
              <a:off x="5596790" y="8183843"/>
              <a:ext cx="11020527" cy="1774419"/>
              <a:chOff x="0" y="0"/>
              <a:chExt cx="1208528" cy="1122123"/>
            </a:xfrm>
          </p:grpSpPr>
          <p:sp>
            <p:nvSpPr>
              <p:cNvPr id="69" name="Freeform 19">
                <a:extLst>
                  <a:ext uri="{FF2B5EF4-FFF2-40B4-BE49-F238E27FC236}">
                    <a16:creationId xmlns:a16="http://schemas.microsoft.com/office/drawing/2014/main" id="{ACF3A4E4-D041-7809-8DCF-5EB4A9E3F78B}"/>
                  </a:ext>
                </a:extLst>
              </p:cNvPr>
              <p:cNvSpPr/>
              <p:nvPr/>
            </p:nvSpPr>
            <p:spPr>
              <a:xfrm>
                <a:off x="0" y="0"/>
                <a:ext cx="1208528" cy="1122123"/>
              </a:xfrm>
              <a:custGeom>
                <a:avLst/>
                <a:gdLst/>
                <a:ahLst/>
                <a:cxnLst/>
                <a:rect l="l" t="t" r="r" b="b"/>
                <a:pathLst>
                  <a:path w="1208528" h="1122123">
                    <a:moveTo>
                      <a:pt x="0" y="0"/>
                    </a:moveTo>
                    <a:lnTo>
                      <a:pt x="1208528" y="0"/>
                    </a:lnTo>
                    <a:lnTo>
                      <a:pt x="1208528" y="1122123"/>
                    </a:lnTo>
                    <a:lnTo>
                      <a:pt x="0" y="1122123"/>
                    </a:lnTo>
                    <a:close/>
                  </a:path>
                </a:pathLst>
              </a:custGeom>
              <a:solidFill>
                <a:srgbClr val="3E72A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TextBox 20">
                <a:extLst>
                  <a:ext uri="{FF2B5EF4-FFF2-40B4-BE49-F238E27FC236}">
                    <a16:creationId xmlns:a16="http://schemas.microsoft.com/office/drawing/2014/main" id="{4AF1F5FD-9F72-C69B-2198-E0FC567BD9A7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208528" cy="1141173"/>
              </a:xfrm>
              <a:prstGeom prst="rect">
                <a:avLst/>
              </a:prstGeom>
            </p:spPr>
            <p:txBody>
              <a:bodyPr lIns="75981" tIns="75981" rIns="75981" bIns="75981" rtlCol="0" anchor="ctr"/>
              <a:lstStyle/>
              <a:p>
                <a:pPr algn="ctr">
                  <a:lnSpc>
                    <a:spcPts val="1601"/>
                  </a:lnSpc>
                </a:pPr>
                <a:endParaRPr/>
              </a:p>
            </p:txBody>
          </p:sp>
        </p:grpSp>
        <p:sp>
          <p:nvSpPr>
            <p:cNvPr id="74" name="TextBox 24">
              <a:extLst>
                <a:ext uri="{FF2B5EF4-FFF2-40B4-BE49-F238E27FC236}">
                  <a16:creationId xmlns:a16="http://schemas.microsoft.com/office/drawing/2014/main" id="{148AACAA-A65E-047C-6822-227A4B3775C0}"/>
                </a:ext>
              </a:extLst>
            </p:cNvPr>
            <p:cNvSpPr txBox="1"/>
            <p:nvPr/>
          </p:nvSpPr>
          <p:spPr>
            <a:xfrm>
              <a:off x="6430456" y="8634402"/>
              <a:ext cx="9578030" cy="1239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2104" lvl="1" indent="-226052" algn="l">
                <a:lnSpc>
                  <a:spcPts val="2931"/>
                </a:lnSpc>
                <a:buFont typeface="Arial"/>
                <a:buChar char="•"/>
              </a:pPr>
              <a:endParaRPr lang="en-US" sz="1944" dirty="0">
                <a:solidFill>
                  <a:srgbClr val="2064A1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DFD1F8E-C1DF-AB55-6FED-7CE9E32012E1}"/>
                </a:ext>
              </a:extLst>
            </p:cNvPr>
            <p:cNvSpPr/>
            <p:nvPr/>
          </p:nvSpPr>
          <p:spPr>
            <a:xfrm>
              <a:off x="5727150" y="8270382"/>
              <a:ext cx="10732050" cy="15779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51">
              <a:extLst>
                <a:ext uri="{FF2B5EF4-FFF2-40B4-BE49-F238E27FC236}">
                  <a16:creationId xmlns:a16="http://schemas.microsoft.com/office/drawing/2014/main" id="{2EA64695-2F41-E4D2-C62E-10D1AD3C4978}"/>
                </a:ext>
              </a:extLst>
            </p:cNvPr>
            <p:cNvSpPr txBox="1"/>
            <p:nvPr/>
          </p:nvSpPr>
          <p:spPr>
            <a:xfrm>
              <a:off x="6189643" y="8343900"/>
              <a:ext cx="9818843" cy="4322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16"/>
                </a:lnSpc>
              </a:pPr>
              <a:r>
                <a:rPr lang="en-US" sz="28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We Offer </a:t>
              </a:r>
              <a:r>
                <a:rPr lang="en-US" sz="2800" b="1" i="1" u="sng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Free</a:t>
              </a:r>
              <a:r>
                <a:rPr lang="en-US" sz="28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Tutoring for:</a:t>
              </a:r>
            </a:p>
          </p:txBody>
        </p:sp>
        <p:sp>
          <p:nvSpPr>
            <p:cNvPr id="4" name="TextBox 51">
              <a:extLst>
                <a:ext uri="{FF2B5EF4-FFF2-40B4-BE49-F238E27FC236}">
                  <a16:creationId xmlns:a16="http://schemas.microsoft.com/office/drawing/2014/main" id="{3CF51206-8DC5-18F4-85E9-6F119A220065}"/>
                </a:ext>
              </a:extLst>
            </p:cNvPr>
            <p:cNvSpPr txBox="1"/>
            <p:nvPr/>
          </p:nvSpPr>
          <p:spPr>
            <a:xfrm>
              <a:off x="6040314" y="8833720"/>
              <a:ext cx="5093847" cy="8817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CHEM: 110, 111, 112, 115, and 116</a:t>
              </a:r>
            </a:p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MATH: 124 and 150</a:t>
              </a:r>
              <a:endParaRPr lang="en-US" sz="20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endParaRPr>
            </a:p>
          </p:txBody>
        </p:sp>
        <p:sp>
          <p:nvSpPr>
            <p:cNvPr id="8" name="TextBox 51">
              <a:extLst>
                <a:ext uri="{FF2B5EF4-FFF2-40B4-BE49-F238E27FC236}">
                  <a16:creationId xmlns:a16="http://schemas.microsoft.com/office/drawing/2014/main" id="{D79ECD30-A168-F7B2-9D09-86623B362AFE}"/>
                </a:ext>
              </a:extLst>
            </p:cNvPr>
            <p:cNvSpPr txBox="1"/>
            <p:nvPr/>
          </p:nvSpPr>
          <p:spPr>
            <a:xfrm>
              <a:off x="11328588" y="8819870"/>
              <a:ext cx="5093847" cy="8817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PHYS: 101, 102, 111, and 112</a:t>
              </a:r>
            </a:p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STAT: 111, 211, 215, and 312</a:t>
              </a:r>
              <a:endParaRPr lang="en-US" sz="20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endParaRPr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028252E-9AF8-780E-DC6C-49A2B768FB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337434"/>
              </p:ext>
            </p:extLst>
          </p:nvPr>
        </p:nvGraphicFramePr>
        <p:xfrm>
          <a:off x="1064988" y="4848027"/>
          <a:ext cx="11163584" cy="1572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9733">
                  <a:extLst>
                    <a:ext uri="{9D8B030D-6E8A-4147-A177-3AD203B41FA5}">
                      <a16:colId xmlns:a16="http://schemas.microsoft.com/office/drawing/2014/main" val="288704163"/>
                    </a:ext>
                  </a:extLst>
                </a:gridCol>
                <a:gridCol w="2062267">
                  <a:extLst>
                    <a:ext uri="{9D8B030D-6E8A-4147-A177-3AD203B41FA5}">
                      <a16:colId xmlns:a16="http://schemas.microsoft.com/office/drawing/2014/main" val="145506008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228258114"/>
                    </a:ext>
                  </a:extLst>
                </a:gridCol>
                <a:gridCol w="2176451">
                  <a:extLst>
                    <a:ext uri="{9D8B030D-6E8A-4147-A177-3AD203B41FA5}">
                      <a16:colId xmlns:a16="http://schemas.microsoft.com/office/drawing/2014/main" val="1749952403"/>
                    </a:ext>
                  </a:extLst>
                </a:gridCol>
                <a:gridCol w="2357733">
                  <a:extLst>
                    <a:ext uri="{9D8B030D-6E8A-4147-A177-3AD203B41FA5}">
                      <a16:colId xmlns:a16="http://schemas.microsoft.com/office/drawing/2014/main" val="1990720049"/>
                    </a:ext>
                  </a:extLst>
                </a:gridCol>
              </a:tblGrid>
              <a:tr h="62747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81932"/>
                  </a:ext>
                </a:extLst>
              </a:tr>
              <a:tr h="8611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10AM – Noon</a:t>
                      </a:r>
                    </a:p>
                    <a:p>
                      <a:pPr algn="ctr"/>
                      <a:r>
                        <a:rPr lang="en-US" sz="2800" dirty="0"/>
                        <a:t>12:30PM – 5PM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11AM –1PM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12:30 – 5PM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11AM –2PM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By Virtual* Appointment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889259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65EF2CCC-9627-7629-9A42-DA7E809A4E12}"/>
              </a:ext>
            </a:extLst>
          </p:cNvPr>
          <p:cNvGrpSpPr/>
          <p:nvPr/>
        </p:nvGrpSpPr>
        <p:grpSpPr>
          <a:xfrm>
            <a:off x="479049" y="9404105"/>
            <a:ext cx="17329902" cy="882895"/>
            <a:chOff x="680377" y="9404105"/>
            <a:chExt cx="17329902" cy="88289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B31AE0E-7C6C-2F91-FD7B-351C3133B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6549" t="17186" r="6513" b="21758"/>
            <a:stretch/>
          </p:blipFill>
          <p:spPr>
            <a:xfrm>
              <a:off x="13196751" y="9404105"/>
              <a:ext cx="2761321" cy="882895"/>
            </a:xfrm>
            <a:prstGeom prst="rect">
              <a:avLst/>
            </a:prstGeom>
          </p:spPr>
        </p:pic>
        <p:sp>
          <p:nvSpPr>
            <p:cNvPr id="22" name="TextBox 53">
              <a:extLst>
                <a:ext uri="{FF2B5EF4-FFF2-40B4-BE49-F238E27FC236}">
                  <a16:creationId xmlns:a16="http://schemas.microsoft.com/office/drawing/2014/main" id="{3856A3B0-C9F1-34A0-F694-59FB488A7088}"/>
                </a:ext>
              </a:extLst>
            </p:cNvPr>
            <p:cNvSpPr txBox="1"/>
            <p:nvPr/>
          </p:nvSpPr>
          <p:spPr>
            <a:xfrm>
              <a:off x="680377" y="9709753"/>
              <a:ext cx="12502224" cy="4629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188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For updates on tutoring, workshops, and events, visit our website </a:t>
              </a: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  <a:hlinkClick r:id="rId11"/>
                </a:rPr>
                <a:t>https://stemcollab.wvu.edu/</a:t>
              </a: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and</a:t>
              </a:r>
            </a:p>
          </p:txBody>
        </p:sp>
        <p:sp>
          <p:nvSpPr>
            <p:cNvPr id="23" name="TextBox 53">
              <a:extLst>
                <a:ext uri="{FF2B5EF4-FFF2-40B4-BE49-F238E27FC236}">
                  <a16:creationId xmlns:a16="http://schemas.microsoft.com/office/drawing/2014/main" id="{18F63AB9-1187-7619-33FF-454A3A37BCA8}"/>
                </a:ext>
              </a:extLst>
            </p:cNvPr>
            <p:cNvSpPr txBox="1"/>
            <p:nvPr/>
          </p:nvSpPr>
          <p:spPr>
            <a:xfrm>
              <a:off x="15925800" y="9709753"/>
              <a:ext cx="2084479" cy="4629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188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@wvu_stem_lc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F623758-EF74-2870-8042-F5BC5F17DEC2}"/>
              </a:ext>
            </a:extLst>
          </p:cNvPr>
          <p:cNvSpPr txBox="1"/>
          <p:nvPr/>
        </p:nvSpPr>
        <p:spPr>
          <a:xfrm>
            <a:off x="4981582" y="6723232"/>
            <a:ext cx="709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*Virtual Appointments are made through Navigate and are held on Zoom.</a:t>
            </a:r>
          </a:p>
        </p:txBody>
      </p:sp>
    </p:spTree>
    <p:extLst>
      <p:ext uri="{BB962C8B-B14F-4D97-AF65-F5344CB8AC3E}">
        <p14:creationId xmlns:p14="http://schemas.microsoft.com/office/powerpoint/2010/main" val="1799392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54DCD-3600-CC8F-2D43-5F8B7FC8A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43">
            <a:extLst>
              <a:ext uri="{FF2B5EF4-FFF2-40B4-BE49-F238E27FC236}">
                <a16:creationId xmlns:a16="http://schemas.microsoft.com/office/drawing/2014/main" id="{BABB9E4D-0B81-6382-9470-B9F5A2C49B6F}"/>
              </a:ext>
            </a:extLst>
          </p:cNvPr>
          <p:cNvSpPr/>
          <p:nvPr/>
        </p:nvSpPr>
        <p:spPr>
          <a:xfrm>
            <a:off x="685800" y="3840053"/>
            <a:ext cx="11867159" cy="3616650"/>
          </a:xfrm>
          <a:custGeom>
            <a:avLst/>
            <a:gdLst/>
            <a:ahLst/>
            <a:cxnLst/>
            <a:rect l="l" t="t" r="r" b="b"/>
            <a:pathLst>
              <a:path w="1245206" h="1262321">
                <a:moveTo>
                  <a:pt x="0" y="0"/>
                </a:moveTo>
                <a:lnTo>
                  <a:pt x="1245206" y="0"/>
                </a:lnTo>
                <a:lnTo>
                  <a:pt x="1245206" y="1262321"/>
                </a:lnTo>
                <a:lnTo>
                  <a:pt x="0" y="1262321"/>
                </a:lnTo>
                <a:close/>
              </a:path>
            </a:pathLst>
          </a:custGeom>
          <a:solidFill>
            <a:srgbClr val="F5C63B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0E008765-F22D-0434-2471-3C6C812E1828}"/>
              </a:ext>
            </a:extLst>
          </p:cNvPr>
          <p:cNvSpPr/>
          <p:nvPr/>
        </p:nvSpPr>
        <p:spPr>
          <a:xfrm>
            <a:off x="680376" y="43657"/>
            <a:ext cx="1834219" cy="1563290"/>
          </a:xfrm>
          <a:custGeom>
            <a:avLst/>
            <a:gdLst/>
            <a:ahLst/>
            <a:cxnLst/>
            <a:rect l="l" t="t" r="r" b="b"/>
            <a:pathLst>
              <a:path w="1834219" h="1563290">
                <a:moveTo>
                  <a:pt x="0" y="0"/>
                </a:moveTo>
                <a:lnTo>
                  <a:pt x="1834219" y="0"/>
                </a:lnTo>
                <a:lnTo>
                  <a:pt x="1834219" y="1563290"/>
                </a:lnTo>
                <a:lnTo>
                  <a:pt x="0" y="15632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123C571A-5DB9-0299-E7FE-5A53BDAD7D86}"/>
              </a:ext>
            </a:extLst>
          </p:cNvPr>
          <p:cNvGrpSpPr/>
          <p:nvPr/>
        </p:nvGrpSpPr>
        <p:grpSpPr>
          <a:xfrm>
            <a:off x="0" y="1642873"/>
            <a:ext cx="18288000" cy="277844"/>
            <a:chOff x="0" y="0"/>
            <a:chExt cx="3679398" cy="559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100252AC-C6CC-A7C7-99F3-A6810867FBC0}"/>
                </a:ext>
              </a:extLst>
            </p:cNvPr>
            <p:cNvSpPr/>
            <p:nvPr/>
          </p:nvSpPr>
          <p:spPr>
            <a:xfrm>
              <a:off x="0" y="0"/>
              <a:ext cx="3679398" cy="55900"/>
            </a:xfrm>
            <a:custGeom>
              <a:avLst/>
              <a:gdLst/>
              <a:ahLst/>
              <a:cxnLst/>
              <a:rect l="l" t="t" r="r" b="b"/>
              <a:pathLst>
                <a:path w="3679398" h="55900">
                  <a:moveTo>
                    <a:pt x="0" y="0"/>
                  </a:moveTo>
                  <a:lnTo>
                    <a:pt x="3679398" y="0"/>
                  </a:lnTo>
                  <a:lnTo>
                    <a:pt x="3679398" y="55900"/>
                  </a:lnTo>
                  <a:lnTo>
                    <a:pt x="0" y="55900"/>
                  </a:lnTo>
                  <a:close/>
                </a:path>
              </a:pathLst>
            </a:custGeom>
            <a:solidFill>
              <a:srgbClr val="3E72A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64A3E55D-2812-BF66-0612-1AF3C0F9629F}"/>
                </a:ext>
              </a:extLst>
            </p:cNvPr>
            <p:cNvSpPr txBox="1"/>
            <p:nvPr/>
          </p:nvSpPr>
          <p:spPr>
            <a:xfrm>
              <a:off x="0" y="-19050"/>
              <a:ext cx="3679398" cy="74950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5EB97EC9-622B-811B-1FC4-BB64099FBDB1}"/>
              </a:ext>
            </a:extLst>
          </p:cNvPr>
          <p:cNvGrpSpPr/>
          <p:nvPr/>
        </p:nvGrpSpPr>
        <p:grpSpPr>
          <a:xfrm>
            <a:off x="0" y="1911981"/>
            <a:ext cx="18288000" cy="288835"/>
            <a:chOff x="0" y="0"/>
            <a:chExt cx="3679398" cy="58111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84073E4-4C5A-7057-17B9-5FAE9E1481EB}"/>
                </a:ext>
              </a:extLst>
            </p:cNvPr>
            <p:cNvSpPr/>
            <p:nvPr/>
          </p:nvSpPr>
          <p:spPr>
            <a:xfrm>
              <a:off x="0" y="0"/>
              <a:ext cx="3679398" cy="58111"/>
            </a:xfrm>
            <a:custGeom>
              <a:avLst/>
              <a:gdLst/>
              <a:ahLst/>
              <a:cxnLst/>
              <a:rect l="l" t="t" r="r" b="b"/>
              <a:pathLst>
                <a:path w="3679398" h="58111">
                  <a:moveTo>
                    <a:pt x="0" y="0"/>
                  </a:moveTo>
                  <a:lnTo>
                    <a:pt x="3679398" y="0"/>
                  </a:lnTo>
                  <a:lnTo>
                    <a:pt x="3679398" y="58111"/>
                  </a:lnTo>
                  <a:lnTo>
                    <a:pt x="0" y="58111"/>
                  </a:lnTo>
                  <a:close/>
                </a:path>
              </a:pathLst>
            </a:custGeom>
            <a:solidFill>
              <a:srgbClr val="F5C63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AF4B86BC-70BB-993F-9ECD-864D60D193D4}"/>
                </a:ext>
              </a:extLst>
            </p:cNvPr>
            <p:cNvSpPr txBox="1"/>
            <p:nvPr/>
          </p:nvSpPr>
          <p:spPr>
            <a:xfrm>
              <a:off x="0" y="-19050"/>
              <a:ext cx="3679398" cy="77161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D79CE511-D863-0D2F-B25A-7A01917C3860}"/>
              </a:ext>
            </a:extLst>
          </p:cNvPr>
          <p:cNvGrpSpPr/>
          <p:nvPr/>
        </p:nvGrpSpPr>
        <p:grpSpPr>
          <a:xfrm>
            <a:off x="0" y="2103157"/>
            <a:ext cx="18288000" cy="144743"/>
            <a:chOff x="0" y="0"/>
            <a:chExt cx="3679398" cy="29121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FCED469B-B30C-AE3D-8CD3-AE49B101AEDE}"/>
                </a:ext>
              </a:extLst>
            </p:cNvPr>
            <p:cNvSpPr/>
            <p:nvPr/>
          </p:nvSpPr>
          <p:spPr>
            <a:xfrm>
              <a:off x="0" y="0"/>
              <a:ext cx="3679398" cy="29121"/>
            </a:xfrm>
            <a:custGeom>
              <a:avLst/>
              <a:gdLst/>
              <a:ahLst/>
              <a:cxnLst/>
              <a:rect l="l" t="t" r="r" b="b"/>
              <a:pathLst>
                <a:path w="3679398" h="29121">
                  <a:moveTo>
                    <a:pt x="0" y="0"/>
                  </a:moveTo>
                  <a:lnTo>
                    <a:pt x="3679398" y="0"/>
                  </a:lnTo>
                  <a:lnTo>
                    <a:pt x="3679398" y="29121"/>
                  </a:lnTo>
                  <a:lnTo>
                    <a:pt x="0" y="29121"/>
                  </a:lnTo>
                  <a:close/>
                </a:path>
              </a:pathLst>
            </a:custGeom>
            <a:solidFill>
              <a:srgbClr val="F48F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032554CC-9A50-583F-1BEA-0BB8B3B71E61}"/>
                </a:ext>
              </a:extLst>
            </p:cNvPr>
            <p:cNvSpPr txBox="1"/>
            <p:nvPr/>
          </p:nvSpPr>
          <p:spPr>
            <a:xfrm>
              <a:off x="0" y="-19050"/>
              <a:ext cx="3679398" cy="48171"/>
            </a:xfrm>
            <a:prstGeom prst="rect">
              <a:avLst/>
            </a:prstGeom>
          </p:spPr>
          <p:txBody>
            <a:bodyPr lIns="116214" tIns="116214" rIns="116214" bIns="116214" rtlCol="0" anchor="ctr"/>
            <a:lstStyle/>
            <a:p>
              <a:pPr algn="ctr">
                <a:lnSpc>
                  <a:spcPts val="160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6" name="TextBox 56">
            <a:extLst>
              <a:ext uri="{FF2B5EF4-FFF2-40B4-BE49-F238E27FC236}">
                <a16:creationId xmlns:a16="http://schemas.microsoft.com/office/drawing/2014/main" id="{57D36539-3C42-5B87-724B-B3E85994A47E}"/>
              </a:ext>
            </a:extLst>
          </p:cNvPr>
          <p:cNvSpPr txBox="1"/>
          <p:nvPr/>
        </p:nvSpPr>
        <p:spPr>
          <a:xfrm>
            <a:off x="2825657" y="438657"/>
            <a:ext cx="11779935" cy="935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5"/>
              </a:lnSpc>
            </a:pPr>
            <a:r>
              <a:rPr lang="en-US" sz="7245" dirty="0">
                <a:solidFill>
                  <a:srgbClr val="2064A1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STEM Learning Center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76EA097-AC99-C797-57C9-D40F4EB7A934}"/>
              </a:ext>
            </a:extLst>
          </p:cNvPr>
          <p:cNvGrpSpPr/>
          <p:nvPr/>
        </p:nvGrpSpPr>
        <p:grpSpPr>
          <a:xfrm>
            <a:off x="12877800" y="4252725"/>
            <a:ext cx="5249429" cy="4859987"/>
            <a:chOff x="200942" y="4167692"/>
            <a:chExt cx="5249429" cy="4859987"/>
          </a:xfrm>
        </p:grpSpPr>
        <p:grpSp>
          <p:nvGrpSpPr>
            <p:cNvPr id="62" name="Group 3">
              <a:extLst>
                <a:ext uri="{FF2B5EF4-FFF2-40B4-BE49-F238E27FC236}">
                  <a16:creationId xmlns:a16="http://schemas.microsoft.com/office/drawing/2014/main" id="{58816807-4016-51B7-E53F-8B8447B1F96A}"/>
                </a:ext>
              </a:extLst>
            </p:cNvPr>
            <p:cNvGrpSpPr/>
            <p:nvPr/>
          </p:nvGrpSpPr>
          <p:grpSpPr>
            <a:xfrm>
              <a:off x="200942" y="4167692"/>
              <a:ext cx="5249429" cy="3667083"/>
              <a:chOff x="89399" y="9525"/>
              <a:chExt cx="6999238" cy="4889443"/>
            </a:xfrm>
          </p:grpSpPr>
          <p:sp>
            <p:nvSpPr>
              <p:cNvPr id="63" name="Freeform 4">
                <a:extLst>
                  <a:ext uri="{FF2B5EF4-FFF2-40B4-BE49-F238E27FC236}">
                    <a16:creationId xmlns:a16="http://schemas.microsoft.com/office/drawing/2014/main" id="{09868EB3-9A8F-0E08-3559-C1105B9427E4}"/>
                  </a:ext>
                </a:extLst>
              </p:cNvPr>
              <p:cNvSpPr/>
              <p:nvPr/>
            </p:nvSpPr>
            <p:spPr>
              <a:xfrm>
                <a:off x="364667" y="1581435"/>
                <a:ext cx="6219309" cy="3317533"/>
              </a:xfrm>
              <a:custGeom>
                <a:avLst/>
                <a:gdLst/>
                <a:ahLst/>
                <a:cxnLst/>
                <a:rect l="l" t="t" r="r" b="b"/>
                <a:pathLst>
                  <a:path w="6219309" h="3317531">
                    <a:moveTo>
                      <a:pt x="0" y="0"/>
                    </a:moveTo>
                    <a:lnTo>
                      <a:pt x="6219309" y="0"/>
                    </a:lnTo>
                    <a:lnTo>
                      <a:pt x="6219309" y="3317530"/>
                    </a:lnTo>
                    <a:lnTo>
                      <a:pt x="0" y="331753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5">
                <a:extLst>
                  <a:ext uri="{FF2B5EF4-FFF2-40B4-BE49-F238E27FC236}">
                    <a16:creationId xmlns:a16="http://schemas.microsoft.com/office/drawing/2014/main" id="{B8970AEC-7A5F-1990-F8A0-69D7DDDDF19D}"/>
                  </a:ext>
                </a:extLst>
              </p:cNvPr>
              <p:cNvSpPr/>
              <p:nvPr/>
            </p:nvSpPr>
            <p:spPr>
              <a:xfrm rot="353631">
                <a:off x="2378352" y="1689584"/>
                <a:ext cx="1836086" cy="2035983"/>
              </a:xfrm>
              <a:custGeom>
                <a:avLst/>
                <a:gdLst/>
                <a:ahLst/>
                <a:cxnLst/>
                <a:rect l="l" t="t" r="r" b="b"/>
                <a:pathLst>
                  <a:path w="1836086" h="2035983">
                    <a:moveTo>
                      <a:pt x="0" y="0"/>
                    </a:moveTo>
                    <a:lnTo>
                      <a:pt x="1836087" y="0"/>
                    </a:lnTo>
                    <a:lnTo>
                      <a:pt x="1836087" y="2035983"/>
                    </a:lnTo>
                    <a:lnTo>
                      <a:pt x="0" y="203598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6">
                <a:extLst>
                  <a:ext uri="{FF2B5EF4-FFF2-40B4-BE49-F238E27FC236}">
                    <a16:creationId xmlns:a16="http://schemas.microsoft.com/office/drawing/2014/main" id="{92FC63A2-5FA1-8278-B2E6-46B2185936ED}"/>
                  </a:ext>
                </a:extLst>
              </p:cNvPr>
              <p:cNvSpPr/>
              <p:nvPr/>
            </p:nvSpPr>
            <p:spPr>
              <a:xfrm rot="353631">
                <a:off x="2432551" y="1795770"/>
                <a:ext cx="1727691" cy="1915785"/>
              </a:xfrm>
              <a:custGeom>
                <a:avLst/>
                <a:gdLst/>
                <a:ahLst/>
                <a:cxnLst/>
                <a:rect l="l" t="t" r="r" b="b"/>
                <a:pathLst>
                  <a:path w="1727690" h="1915785">
                    <a:moveTo>
                      <a:pt x="0" y="0"/>
                    </a:moveTo>
                    <a:lnTo>
                      <a:pt x="1727689" y="0"/>
                    </a:lnTo>
                    <a:lnTo>
                      <a:pt x="1727689" y="1915785"/>
                    </a:lnTo>
                    <a:lnTo>
                      <a:pt x="0" y="191578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7">
                <a:extLst>
                  <a:ext uri="{FF2B5EF4-FFF2-40B4-BE49-F238E27FC236}">
                    <a16:creationId xmlns:a16="http://schemas.microsoft.com/office/drawing/2014/main" id="{4A71BFA7-BDDB-10C7-DB04-CF2C5A35D381}"/>
                  </a:ext>
                </a:extLst>
              </p:cNvPr>
              <p:cNvSpPr/>
              <p:nvPr/>
            </p:nvSpPr>
            <p:spPr>
              <a:xfrm>
                <a:off x="89399" y="206898"/>
                <a:ext cx="780144" cy="968576"/>
              </a:xfrm>
              <a:custGeom>
                <a:avLst/>
                <a:gdLst/>
                <a:ahLst/>
                <a:cxnLst/>
                <a:rect l="l" t="t" r="r" b="b"/>
                <a:pathLst>
                  <a:path w="780144" h="968576">
                    <a:moveTo>
                      <a:pt x="0" y="0"/>
                    </a:moveTo>
                    <a:lnTo>
                      <a:pt x="780144" y="0"/>
                    </a:lnTo>
                    <a:lnTo>
                      <a:pt x="780144" y="968576"/>
                    </a:lnTo>
                    <a:lnTo>
                      <a:pt x="0" y="968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TextBox 8">
                <a:extLst>
                  <a:ext uri="{FF2B5EF4-FFF2-40B4-BE49-F238E27FC236}">
                    <a16:creationId xmlns:a16="http://schemas.microsoft.com/office/drawing/2014/main" id="{65622D8E-0BF3-97EF-8BBA-21836A668D1B}"/>
                  </a:ext>
                </a:extLst>
              </p:cNvPr>
              <p:cNvSpPr txBox="1"/>
              <p:nvPr/>
            </p:nvSpPr>
            <p:spPr>
              <a:xfrm>
                <a:off x="1090773" y="9525"/>
                <a:ext cx="5997864" cy="13728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3380"/>
                  </a:lnSpc>
                </a:pPr>
                <a:r>
                  <a:rPr lang="en-US" sz="2817" b="1" dirty="0">
                    <a:solidFill>
                      <a:srgbClr val="000000"/>
                    </a:solidFill>
                    <a:latin typeface="Quicksand Bold"/>
                    <a:ea typeface="Quicksand Bold"/>
                    <a:cs typeface="Quicksand Bold"/>
                    <a:sym typeface="Quicksand Bold"/>
                  </a:rPr>
                  <a:t>CRL Building Room 152</a:t>
                </a:r>
              </a:p>
              <a:p>
                <a:pPr algn="l">
                  <a:lnSpc>
                    <a:spcPts val="2458"/>
                  </a:lnSpc>
                </a:pPr>
                <a:r>
                  <a:rPr lang="en-US" sz="2048" b="1" dirty="0">
                    <a:solidFill>
                      <a:srgbClr val="000000"/>
                    </a:solidFill>
                    <a:latin typeface="Quicksand Bold"/>
                    <a:ea typeface="Quicksand Bold"/>
                    <a:cs typeface="Quicksand Bold"/>
                    <a:sym typeface="Quicksand Bold"/>
                  </a:rPr>
                  <a:t>*Behind Clark Hall and across from the Mountainlair Parking Garage.</a:t>
                </a:r>
              </a:p>
            </p:txBody>
          </p:sp>
        </p:grpSp>
        <p:grpSp>
          <p:nvGrpSpPr>
            <p:cNvPr id="75" name="Group 25">
              <a:extLst>
                <a:ext uri="{FF2B5EF4-FFF2-40B4-BE49-F238E27FC236}">
                  <a16:creationId xmlns:a16="http://schemas.microsoft.com/office/drawing/2014/main" id="{0E0E9B32-E2FB-36F5-94DD-709E7F686A2B}"/>
                </a:ext>
              </a:extLst>
            </p:cNvPr>
            <p:cNvGrpSpPr/>
            <p:nvPr/>
          </p:nvGrpSpPr>
          <p:grpSpPr>
            <a:xfrm>
              <a:off x="417055" y="7928551"/>
              <a:ext cx="4606385" cy="1099128"/>
              <a:chOff x="0" y="0"/>
              <a:chExt cx="6141847" cy="1465504"/>
            </a:xfrm>
          </p:grpSpPr>
          <p:grpSp>
            <p:nvGrpSpPr>
              <p:cNvPr id="76" name="Group 26">
                <a:extLst>
                  <a:ext uri="{FF2B5EF4-FFF2-40B4-BE49-F238E27FC236}">
                    <a16:creationId xmlns:a16="http://schemas.microsoft.com/office/drawing/2014/main" id="{0B4D7888-94A9-F640-3909-325A0DA516E9}"/>
                  </a:ext>
                </a:extLst>
              </p:cNvPr>
              <p:cNvGrpSpPr/>
              <p:nvPr/>
            </p:nvGrpSpPr>
            <p:grpSpPr>
              <a:xfrm>
                <a:off x="0" y="0"/>
                <a:ext cx="6141847" cy="1465504"/>
                <a:chOff x="0" y="0"/>
                <a:chExt cx="3086171" cy="736390"/>
              </a:xfrm>
            </p:grpSpPr>
            <p:sp>
              <p:nvSpPr>
                <p:cNvPr id="81" name="Freeform 27">
                  <a:extLst>
                    <a:ext uri="{FF2B5EF4-FFF2-40B4-BE49-F238E27FC236}">
                      <a16:creationId xmlns:a16="http://schemas.microsoft.com/office/drawing/2014/main" id="{CD9343EB-5CB4-2153-4843-940AC1C688E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086172" cy="736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172" h="736390">
                      <a:moveTo>
                        <a:pt x="0" y="0"/>
                      </a:moveTo>
                      <a:lnTo>
                        <a:pt x="3086172" y="0"/>
                      </a:lnTo>
                      <a:lnTo>
                        <a:pt x="3086172" y="736390"/>
                      </a:lnTo>
                      <a:lnTo>
                        <a:pt x="0" y="736390"/>
                      </a:lnTo>
                      <a:close/>
                    </a:path>
                  </a:pathLst>
                </a:custGeom>
                <a:solidFill>
                  <a:srgbClr val="9D999C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TextBox 28">
                  <a:extLst>
                    <a:ext uri="{FF2B5EF4-FFF2-40B4-BE49-F238E27FC236}">
                      <a16:creationId xmlns:a16="http://schemas.microsoft.com/office/drawing/2014/main" id="{392E401C-A430-5F03-C4E3-5CB3176C001E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3086171" cy="755440"/>
                </a:xfrm>
                <a:prstGeom prst="rect">
                  <a:avLst/>
                </a:prstGeom>
              </p:spPr>
              <p:txBody>
                <a:bodyPr lIns="26431" tIns="26431" rIns="26431" bIns="26431" rtlCol="0" anchor="ctr"/>
                <a:lstStyle/>
                <a:p>
                  <a:pPr algn="ctr">
                    <a:lnSpc>
                      <a:spcPts val="1601"/>
                    </a:lnSpc>
                  </a:pPr>
                  <a:endParaRPr/>
                </a:p>
              </p:txBody>
            </p:sp>
          </p:grpSp>
          <p:grpSp>
            <p:nvGrpSpPr>
              <p:cNvPr id="77" name="Group 29">
                <a:extLst>
                  <a:ext uri="{FF2B5EF4-FFF2-40B4-BE49-F238E27FC236}">
                    <a16:creationId xmlns:a16="http://schemas.microsoft.com/office/drawing/2014/main" id="{B74D922D-03AC-7B41-65A4-5A5ED155694A}"/>
                  </a:ext>
                </a:extLst>
              </p:cNvPr>
              <p:cNvGrpSpPr/>
              <p:nvPr/>
            </p:nvGrpSpPr>
            <p:grpSpPr>
              <a:xfrm>
                <a:off x="137117" y="203200"/>
                <a:ext cx="5853571" cy="1064079"/>
                <a:chOff x="0" y="0"/>
                <a:chExt cx="2941318" cy="534681"/>
              </a:xfrm>
            </p:grpSpPr>
            <p:sp>
              <p:nvSpPr>
                <p:cNvPr id="79" name="Freeform 30">
                  <a:extLst>
                    <a:ext uri="{FF2B5EF4-FFF2-40B4-BE49-F238E27FC236}">
                      <a16:creationId xmlns:a16="http://schemas.microsoft.com/office/drawing/2014/main" id="{B5C980F4-7048-E65E-A5E5-0FEB418AB60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941318" cy="534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1318" h="534681">
                      <a:moveTo>
                        <a:pt x="67012" y="0"/>
                      </a:moveTo>
                      <a:lnTo>
                        <a:pt x="2874306" y="0"/>
                      </a:lnTo>
                      <a:cubicBezTo>
                        <a:pt x="2911316" y="0"/>
                        <a:pt x="2941318" y="30002"/>
                        <a:pt x="2941318" y="67012"/>
                      </a:cubicBezTo>
                      <a:lnTo>
                        <a:pt x="2941318" y="467670"/>
                      </a:lnTo>
                      <a:cubicBezTo>
                        <a:pt x="2941318" y="504679"/>
                        <a:pt x="2911316" y="534681"/>
                        <a:pt x="2874306" y="534681"/>
                      </a:cubicBezTo>
                      <a:lnTo>
                        <a:pt x="67012" y="534681"/>
                      </a:lnTo>
                      <a:cubicBezTo>
                        <a:pt x="30002" y="534681"/>
                        <a:pt x="0" y="504679"/>
                        <a:pt x="0" y="467670"/>
                      </a:cubicBezTo>
                      <a:lnTo>
                        <a:pt x="0" y="67012"/>
                      </a:lnTo>
                      <a:cubicBezTo>
                        <a:pt x="0" y="30002"/>
                        <a:pt x="30002" y="0"/>
                        <a:pt x="67012" y="0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TextBox 31">
                  <a:extLst>
                    <a:ext uri="{FF2B5EF4-FFF2-40B4-BE49-F238E27FC236}">
                      <a16:creationId xmlns:a16="http://schemas.microsoft.com/office/drawing/2014/main" id="{0D65B9BC-8758-CF20-6DB5-760847AA2537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2941318" cy="553731"/>
                </a:xfrm>
                <a:prstGeom prst="rect">
                  <a:avLst/>
                </a:prstGeom>
              </p:spPr>
              <p:txBody>
                <a:bodyPr lIns="26431" tIns="26431" rIns="26431" bIns="26431" rtlCol="0" anchor="ctr"/>
                <a:lstStyle/>
                <a:p>
                  <a:pPr algn="ctr">
                    <a:lnSpc>
                      <a:spcPts val="1601"/>
                    </a:lnSpc>
                  </a:pPr>
                  <a:endParaRPr/>
                </a:p>
              </p:txBody>
            </p:sp>
          </p:grpSp>
          <p:sp>
            <p:nvSpPr>
              <p:cNvPr id="78" name="TextBox 32">
                <a:extLst>
                  <a:ext uri="{FF2B5EF4-FFF2-40B4-BE49-F238E27FC236}">
                    <a16:creationId xmlns:a16="http://schemas.microsoft.com/office/drawing/2014/main" id="{89749F3F-58D9-C5EB-16A7-A190F15CDEF9}"/>
                  </a:ext>
                </a:extLst>
              </p:cNvPr>
              <p:cNvSpPr txBox="1"/>
              <p:nvPr/>
            </p:nvSpPr>
            <p:spPr>
              <a:xfrm>
                <a:off x="547801" y="300886"/>
                <a:ext cx="5131144" cy="8591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552"/>
                  </a:lnSpc>
                </a:pPr>
                <a:r>
                  <a:rPr lang="en-US" sz="2058" b="1">
                    <a:solidFill>
                      <a:srgbClr val="0E1413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Simply drop-in for assistance during the times listed here.</a:t>
                </a:r>
              </a:p>
            </p:txBody>
          </p:sp>
        </p:grp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ECCE1D-70CB-27FB-7879-481EF68C63E7}"/>
              </a:ext>
            </a:extLst>
          </p:cNvPr>
          <p:cNvSpPr/>
          <p:nvPr/>
        </p:nvSpPr>
        <p:spPr>
          <a:xfrm>
            <a:off x="827737" y="3960457"/>
            <a:ext cx="11638086" cy="32622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TextBox 44">
            <a:extLst>
              <a:ext uri="{FF2B5EF4-FFF2-40B4-BE49-F238E27FC236}">
                <a16:creationId xmlns:a16="http://schemas.microsoft.com/office/drawing/2014/main" id="{8A80A488-B7F0-507B-2C04-A71B283FBDDF}"/>
              </a:ext>
            </a:extLst>
          </p:cNvPr>
          <p:cNvSpPr txBox="1"/>
          <p:nvPr/>
        </p:nvSpPr>
        <p:spPr>
          <a:xfrm>
            <a:off x="685800" y="3785473"/>
            <a:ext cx="11867159" cy="3671230"/>
          </a:xfrm>
          <a:prstGeom prst="rect">
            <a:avLst/>
          </a:prstGeom>
        </p:spPr>
        <p:txBody>
          <a:bodyPr lIns="75798" tIns="75798" rIns="75798" bIns="75798" rtlCol="0" anchor="ctr"/>
          <a:lstStyle/>
          <a:p>
            <a:pPr algn="ctr">
              <a:lnSpc>
                <a:spcPts val="1601"/>
              </a:lnSpc>
            </a:pPr>
            <a:endParaRPr/>
          </a:p>
        </p:txBody>
      </p:sp>
      <p:sp>
        <p:nvSpPr>
          <p:cNvPr id="87" name="TextBox 49">
            <a:extLst>
              <a:ext uri="{FF2B5EF4-FFF2-40B4-BE49-F238E27FC236}">
                <a16:creationId xmlns:a16="http://schemas.microsoft.com/office/drawing/2014/main" id="{371D2F56-D8BF-EAB1-9651-7ACABA90B8FD}"/>
              </a:ext>
            </a:extLst>
          </p:cNvPr>
          <p:cNvSpPr txBox="1"/>
          <p:nvPr/>
        </p:nvSpPr>
        <p:spPr>
          <a:xfrm>
            <a:off x="1667680" y="4081540"/>
            <a:ext cx="9903399" cy="432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7"/>
              </a:lnSpc>
            </a:pPr>
            <a:r>
              <a:rPr lang="en-US" sz="2909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PHYS 102 Tutoring:</a:t>
            </a:r>
          </a:p>
        </p:txBody>
      </p:sp>
      <p:sp>
        <p:nvSpPr>
          <p:cNvPr id="104" name="TextBox 53">
            <a:extLst>
              <a:ext uri="{FF2B5EF4-FFF2-40B4-BE49-F238E27FC236}">
                <a16:creationId xmlns:a16="http://schemas.microsoft.com/office/drawing/2014/main" id="{A39F8536-A515-EFD6-8FCB-A97D68CFC8E5}"/>
              </a:ext>
            </a:extLst>
          </p:cNvPr>
          <p:cNvSpPr txBox="1"/>
          <p:nvPr/>
        </p:nvSpPr>
        <p:spPr>
          <a:xfrm>
            <a:off x="134045" y="2407630"/>
            <a:ext cx="17109466" cy="1030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188"/>
              </a:lnSpc>
              <a:spcBef>
                <a:spcPct val="0"/>
              </a:spcBef>
            </a:pP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We support WVU students of </a:t>
            </a:r>
            <a:r>
              <a:rPr lang="en-US" sz="2992" b="1" u="sng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all</a:t>
            </a: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majors in their STEM educational journey with </a:t>
            </a:r>
            <a:r>
              <a:rPr lang="en-US" sz="2992" b="1" i="1" dirty="0">
                <a:solidFill>
                  <a:srgbClr val="FF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FREE</a:t>
            </a:r>
            <a:r>
              <a:rPr lang="en-US" sz="2992" b="1" dirty="0">
                <a:solidFill>
                  <a:srgbClr val="0E14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tutoring services for introductory STEM courses, academic workshops, and fun events.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A72F560-0D62-E297-D601-62BFD3D6F9BD}"/>
              </a:ext>
            </a:extLst>
          </p:cNvPr>
          <p:cNvGrpSpPr/>
          <p:nvPr/>
        </p:nvGrpSpPr>
        <p:grpSpPr>
          <a:xfrm>
            <a:off x="1109115" y="7648931"/>
            <a:ext cx="11020527" cy="1774419"/>
            <a:chOff x="5596790" y="8183843"/>
            <a:chExt cx="11020527" cy="1774419"/>
          </a:xfrm>
        </p:grpSpPr>
        <p:grpSp>
          <p:nvGrpSpPr>
            <p:cNvPr id="68" name="Group 18">
              <a:extLst>
                <a:ext uri="{FF2B5EF4-FFF2-40B4-BE49-F238E27FC236}">
                  <a16:creationId xmlns:a16="http://schemas.microsoft.com/office/drawing/2014/main" id="{F3885BB1-0678-AD48-9460-92A827A2BE31}"/>
                </a:ext>
              </a:extLst>
            </p:cNvPr>
            <p:cNvGrpSpPr/>
            <p:nvPr/>
          </p:nvGrpSpPr>
          <p:grpSpPr>
            <a:xfrm>
              <a:off x="5596790" y="8183843"/>
              <a:ext cx="11020527" cy="1774419"/>
              <a:chOff x="0" y="0"/>
              <a:chExt cx="1208528" cy="1122123"/>
            </a:xfrm>
          </p:grpSpPr>
          <p:sp>
            <p:nvSpPr>
              <p:cNvPr id="69" name="Freeform 19">
                <a:extLst>
                  <a:ext uri="{FF2B5EF4-FFF2-40B4-BE49-F238E27FC236}">
                    <a16:creationId xmlns:a16="http://schemas.microsoft.com/office/drawing/2014/main" id="{7C895A14-FC70-2C50-DFC0-84CC1BAC6A41}"/>
                  </a:ext>
                </a:extLst>
              </p:cNvPr>
              <p:cNvSpPr/>
              <p:nvPr/>
            </p:nvSpPr>
            <p:spPr>
              <a:xfrm>
                <a:off x="0" y="0"/>
                <a:ext cx="1208528" cy="1122123"/>
              </a:xfrm>
              <a:custGeom>
                <a:avLst/>
                <a:gdLst/>
                <a:ahLst/>
                <a:cxnLst/>
                <a:rect l="l" t="t" r="r" b="b"/>
                <a:pathLst>
                  <a:path w="1208528" h="1122123">
                    <a:moveTo>
                      <a:pt x="0" y="0"/>
                    </a:moveTo>
                    <a:lnTo>
                      <a:pt x="1208528" y="0"/>
                    </a:lnTo>
                    <a:lnTo>
                      <a:pt x="1208528" y="1122123"/>
                    </a:lnTo>
                    <a:lnTo>
                      <a:pt x="0" y="1122123"/>
                    </a:lnTo>
                    <a:close/>
                  </a:path>
                </a:pathLst>
              </a:custGeom>
              <a:solidFill>
                <a:srgbClr val="3E72A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TextBox 20">
                <a:extLst>
                  <a:ext uri="{FF2B5EF4-FFF2-40B4-BE49-F238E27FC236}">
                    <a16:creationId xmlns:a16="http://schemas.microsoft.com/office/drawing/2014/main" id="{90CD00C2-681D-A369-8C54-0DC051631AE5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208528" cy="1141173"/>
              </a:xfrm>
              <a:prstGeom prst="rect">
                <a:avLst/>
              </a:prstGeom>
            </p:spPr>
            <p:txBody>
              <a:bodyPr lIns="75981" tIns="75981" rIns="75981" bIns="75981" rtlCol="0" anchor="ctr"/>
              <a:lstStyle/>
              <a:p>
                <a:pPr algn="ctr">
                  <a:lnSpc>
                    <a:spcPts val="1601"/>
                  </a:lnSpc>
                </a:pPr>
                <a:endParaRPr/>
              </a:p>
            </p:txBody>
          </p:sp>
        </p:grpSp>
        <p:sp>
          <p:nvSpPr>
            <p:cNvPr id="74" name="TextBox 24">
              <a:extLst>
                <a:ext uri="{FF2B5EF4-FFF2-40B4-BE49-F238E27FC236}">
                  <a16:creationId xmlns:a16="http://schemas.microsoft.com/office/drawing/2014/main" id="{91F676E6-0D8D-7F1A-558B-54E7EBCBD20D}"/>
                </a:ext>
              </a:extLst>
            </p:cNvPr>
            <p:cNvSpPr txBox="1"/>
            <p:nvPr/>
          </p:nvSpPr>
          <p:spPr>
            <a:xfrm>
              <a:off x="6430456" y="8634402"/>
              <a:ext cx="9578030" cy="1239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2104" lvl="1" indent="-226052" algn="l">
                <a:lnSpc>
                  <a:spcPts val="2931"/>
                </a:lnSpc>
                <a:buFont typeface="Arial"/>
                <a:buChar char="•"/>
              </a:pPr>
              <a:endParaRPr lang="en-US" sz="1944" dirty="0">
                <a:solidFill>
                  <a:srgbClr val="2064A1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93C2F9F-43A3-95B4-3193-1BB5A0034490}"/>
                </a:ext>
              </a:extLst>
            </p:cNvPr>
            <p:cNvSpPr/>
            <p:nvPr/>
          </p:nvSpPr>
          <p:spPr>
            <a:xfrm>
              <a:off x="5727150" y="8270382"/>
              <a:ext cx="10732050" cy="15779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51">
              <a:extLst>
                <a:ext uri="{FF2B5EF4-FFF2-40B4-BE49-F238E27FC236}">
                  <a16:creationId xmlns:a16="http://schemas.microsoft.com/office/drawing/2014/main" id="{2309AF90-D214-B1D5-AF57-F99025ECE4E5}"/>
                </a:ext>
              </a:extLst>
            </p:cNvPr>
            <p:cNvSpPr txBox="1"/>
            <p:nvPr/>
          </p:nvSpPr>
          <p:spPr>
            <a:xfrm>
              <a:off x="6189643" y="8343900"/>
              <a:ext cx="9818843" cy="4322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16"/>
                </a:lnSpc>
              </a:pPr>
              <a:r>
                <a:rPr lang="en-US" sz="28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We Offer </a:t>
              </a:r>
              <a:r>
                <a:rPr lang="en-US" sz="2800" b="1" i="1" u="sng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Free</a:t>
              </a:r>
              <a:r>
                <a:rPr lang="en-US" sz="28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Tutoring for:</a:t>
              </a:r>
            </a:p>
          </p:txBody>
        </p:sp>
        <p:sp>
          <p:nvSpPr>
            <p:cNvPr id="4" name="TextBox 51">
              <a:extLst>
                <a:ext uri="{FF2B5EF4-FFF2-40B4-BE49-F238E27FC236}">
                  <a16:creationId xmlns:a16="http://schemas.microsoft.com/office/drawing/2014/main" id="{7CFBA709-F4AF-C60A-8542-51696136AF67}"/>
                </a:ext>
              </a:extLst>
            </p:cNvPr>
            <p:cNvSpPr txBox="1"/>
            <p:nvPr/>
          </p:nvSpPr>
          <p:spPr>
            <a:xfrm>
              <a:off x="6040314" y="8833720"/>
              <a:ext cx="5093847" cy="8817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CHEM: 110, 111, 112, 115, and 116</a:t>
              </a:r>
            </a:p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MATH: 124 and 150</a:t>
              </a:r>
              <a:endParaRPr lang="en-US" sz="20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endParaRPr>
            </a:p>
          </p:txBody>
        </p:sp>
        <p:sp>
          <p:nvSpPr>
            <p:cNvPr id="8" name="TextBox 51">
              <a:extLst>
                <a:ext uri="{FF2B5EF4-FFF2-40B4-BE49-F238E27FC236}">
                  <a16:creationId xmlns:a16="http://schemas.microsoft.com/office/drawing/2014/main" id="{D9DBDE80-D5CF-321A-E0B7-5B82231E7F52}"/>
                </a:ext>
              </a:extLst>
            </p:cNvPr>
            <p:cNvSpPr txBox="1"/>
            <p:nvPr/>
          </p:nvSpPr>
          <p:spPr>
            <a:xfrm>
              <a:off x="11328588" y="8819870"/>
              <a:ext cx="5093847" cy="8817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PHYS: 101, 102, 111, and 112</a:t>
              </a:r>
            </a:p>
            <a:p>
              <a:pPr marL="280988" lvl="0" indent="-280988">
                <a:lnSpc>
                  <a:spcPts val="3616"/>
                </a:lnSpc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STAT: 111, 211, 215, and 312</a:t>
              </a:r>
              <a:endParaRPr lang="en-US" sz="20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endParaRPr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E1BFB77-7CFD-670E-0F74-310BA4A399B1}"/>
              </a:ext>
            </a:extLst>
          </p:cNvPr>
          <p:cNvGraphicFramePr>
            <a:graphicFrameLocks noGrp="1"/>
          </p:cNvGraphicFramePr>
          <p:nvPr/>
        </p:nvGraphicFramePr>
        <p:xfrm>
          <a:off x="1064988" y="4848027"/>
          <a:ext cx="11163584" cy="1572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9733">
                  <a:extLst>
                    <a:ext uri="{9D8B030D-6E8A-4147-A177-3AD203B41FA5}">
                      <a16:colId xmlns:a16="http://schemas.microsoft.com/office/drawing/2014/main" val="288704163"/>
                    </a:ext>
                  </a:extLst>
                </a:gridCol>
                <a:gridCol w="2062267">
                  <a:extLst>
                    <a:ext uri="{9D8B030D-6E8A-4147-A177-3AD203B41FA5}">
                      <a16:colId xmlns:a16="http://schemas.microsoft.com/office/drawing/2014/main" val="145506008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228258114"/>
                    </a:ext>
                  </a:extLst>
                </a:gridCol>
                <a:gridCol w="2176451">
                  <a:extLst>
                    <a:ext uri="{9D8B030D-6E8A-4147-A177-3AD203B41FA5}">
                      <a16:colId xmlns:a16="http://schemas.microsoft.com/office/drawing/2014/main" val="1749952403"/>
                    </a:ext>
                  </a:extLst>
                </a:gridCol>
                <a:gridCol w="2357733">
                  <a:extLst>
                    <a:ext uri="{9D8B030D-6E8A-4147-A177-3AD203B41FA5}">
                      <a16:colId xmlns:a16="http://schemas.microsoft.com/office/drawing/2014/main" val="1990720049"/>
                    </a:ext>
                  </a:extLst>
                </a:gridCol>
              </a:tblGrid>
              <a:tr h="62747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81932"/>
                  </a:ext>
                </a:extLst>
              </a:tr>
              <a:tr h="8611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10AM – Noon</a:t>
                      </a:r>
                    </a:p>
                    <a:p>
                      <a:pPr algn="ctr"/>
                      <a:r>
                        <a:rPr lang="en-US" sz="2800" dirty="0"/>
                        <a:t>12:30PM – 5PM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11AM –1PM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12:30 – 5PM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11AM –2PM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By Virtual* Appointment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889259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6BD8A43E-0079-BCAD-0959-12A65C8C8FFA}"/>
              </a:ext>
            </a:extLst>
          </p:cNvPr>
          <p:cNvGrpSpPr/>
          <p:nvPr/>
        </p:nvGrpSpPr>
        <p:grpSpPr>
          <a:xfrm>
            <a:off x="479049" y="9404105"/>
            <a:ext cx="17329902" cy="882895"/>
            <a:chOff x="680377" y="9404105"/>
            <a:chExt cx="17329902" cy="88289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0DE32AE-864F-E163-DBBC-9A8525FE1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6549" t="17186" r="6513" b="21758"/>
            <a:stretch/>
          </p:blipFill>
          <p:spPr>
            <a:xfrm>
              <a:off x="13196751" y="9404105"/>
              <a:ext cx="2761321" cy="882895"/>
            </a:xfrm>
            <a:prstGeom prst="rect">
              <a:avLst/>
            </a:prstGeom>
          </p:spPr>
        </p:pic>
        <p:sp>
          <p:nvSpPr>
            <p:cNvPr id="22" name="TextBox 53">
              <a:extLst>
                <a:ext uri="{FF2B5EF4-FFF2-40B4-BE49-F238E27FC236}">
                  <a16:creationId xmlns:a16="http://schemas.microsoft.com/office/drawing/2014/main" id="{F16D3E06-C0AE-8DCE-507F-09FF1439BB87}"/>
                </a:ext>
              </a:extLst>
            </p:cNvPr>
            <p:cNvSpPr txBox="1"/>
            <p:nvPr/>
          </p:nvSpPr>
          <p:spPr>
            <a:xfrm>
              <a:off x="680377" y="9709753"/>
              <a:ext cx="12502224" cy="4629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188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For updates on tutoring, workshops, and events, visit our website </a:t>
              </a: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  <a:hlinkClick r:id="rId11"/>
                </a:rPr>
                <a:t>https://stemcollab.wvu.edu/</a:t>
              </a: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and</a:t>
              </a:r>
            </a:p>
          </p:txBody>
        </p:sp>
        <p:sp>
          <p:nvSpPr>
            <p:cNvPr id="23" name="TextBox 53">
              <a:extLst>
                <a:ext uri="{FF2B5EF4-FFF2-40B4-BE49-F238E27FC236}">
                  <a16:creationId xmlns:a16="http://schemas.microsoft.com/office/drawing/2014/main" id="{22A277F8-F781-2C2B-029E-463C6FB82F2B}"/>
                </a:ext>
              </a:extLst>
            </p:cNvPr>
            <p:cNvSpPr txBox="1"/>
            <p:nvPr/>
          </p:nvSpPr>
          <p:spPr>
            <a:xfrm>
              <a:off x="15925800" y="9709753"/>
              <a:ext cx="2084479" cy="4629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188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0E1413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@wvu_stem_lc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0357B40-E770-ED20-48A8-A433EBDFFACA}"/>
              </a:ext>
            </a:extLst>
          </p:cNvPr>
          <p:cNvSpPr txBox="1"/>
          <p:nvPr/>
        </p:nvSpPr>
        <p:spPr>
          <a:xfrm>
            <a:off x="4981582" y="6723232"/>
            <a:ext cx="709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*Virtual Appointments are made through Navigate and are held on Zoom.</a:t>
            </a:r>
          </a:p>
        </p:txBody>
      </p:sp>
    </p:spTree>
    <p:extLst>
      <p:ext uri="{BB962C8B-B14F-4D97-AF65-F5344CB8AC3E}">
        <p14:creationId xmlns:p14="http://schemas.microsoft.com/office/powerpoint/2010/main" val="1444143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2638</Words>
  <Application>Microsoft Office PowerPoint</Application>
  <PresentationFormat>Custom</PresentationFormat>
  <Paragraphs>374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Open Sauce Bold</vt:lpstr>
      <vt:lpstr>Calibri</vt:lpstr>
      <vt:lpstr>Arial</vt:lpstr>
      <vt:lpstr>Open Sauce</vt:lpstr>
      <vt:lpstr>Quicksand Bold</vt:lpstr>
      <vt:lpstr>Intro Rust Base Shade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Tutoring/OpenHouse/1st Event Slides</dc:title>
  <cp:lastModifiedBy>Stephanie Young</cp:lastModifiedBy>
  <cp:revision>3</cp:revision>
  <dcterms:created xsi:type="dcterms:W3CDTF">2006-08-16T00:00:00Z</dcterms:created>
  <dcterms:modified xsi:type="dcterms:W3CDTF">2025-01-09T17:16:59Z</dcterms:modified>
  <dc:identifier>DAGPvEFtqiA</dc:identifier>
</cp:coreProperties>
</file>